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256" r:id="rId5"/>
    <p:sldId id="300" r:id="rId6"/>
    <p:sldId id="301" r:id="rId7"/>
    <p:sldId id="258" r:id="rId8"/>
    <p:sldId id="302" r:id="rId9"/>
    <p:sldId id="312" r:id="rId10"/>
    <p:sldId id="298" r:id="rId11"/>
    <p:sldId id="286" r:id="rId12"/>
    <p:sldId id="303" r:id="rId13"/>
    <p:sldId id="261" r:id="rId14"/>
    <p:sldId id="287" r:id="rId15"/>
    <p:sldId id="288" r:id="rId16"/>
    <p:sldId id="316" r:id="rId17"/>
    <p:sldId id="311" r:id="rId18"/>
    <p:sldId id="304" r:id="rId19"/>
    <p:sldId id="313" r:id="rId20"/>
    <p:sldId id="291" r:id="rId21"/>
    <p:sldId id="295" r:id="rId22"/>
    <p:sldId id="289" r:id="rId23"/>
    <p:sldId id="290" r:id="rId24"/>
    <p:sldId id="296" r:id="rId25"/>
    <p:sldId id="297" r:id="rId26"/>
    <p:sldId id="292" r:id="rId27"/>
    <p:sldId id="294" r:id="rId28"/>
    <p:sldId id="314" r:id="rId29"/>
    <p:sldId id="315" r:id="rId30"/>
    <p:sldId id="317" r:id="rId31"/>
    <p:sldId id="305" r:id="rId32"/>
    <p:sldId id="310" r:id="rId33"/>
    <p:sldId id="306" r:id="rId34"/>
    <p:sldId id="269" r:id="rId35"/>
    <p:sldId id="309" r:id="rId36"/>
    <p:sldId id="307" r:id="rId37"/>
    <p:sldId id="30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1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7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9/11/2022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3:00:45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24575,'40'8'0,"16"7"0,8 4 0,158 71 0,50 23 0,3 2 0,-43-20 0,-55-26 0,-55-24 0,-44-16 0,-27-10 0,-18-3 0,-7 0 0,-4 0 0,-2 6 0,-4-1-8191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4:12:59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24575,'798'0'0,"-749"3"0,0 3 0,-1 1 0,1 3 0,79 27 0,-112-31 0,-1 0 0,0 1 0,0 1 0,0 1 0,-1 0 0,-1 1 0,1 0 0,-2 1 0,1 0 0,-2 1 0,0 1 0,17 23 0,-23-23 0,0 1 0,-1 0 0,0 0 0,-1 1 0,-1-1 0,0 1 0,-1 27 0,3 18 0,5 64 0,-8 164 0,-3-126 0,-1 261 0,6 464 0,9-734 0,60 291 0,-6-72 0,-50-235 0,17 113 0,-15-130 0,3 172 0,-23 125 0,-1-151 0,0 3 0,7 272 0,6-404 0,3 66 0,-12-177 0,2 0 0,0 0 0,13 45 0,-8-42 0,-2 0 0,4 47 0,-9 390 0,-3-222 0,4-27 0,-5 235 0,-20-255 0,-1 39 0,15-46 0,-43 236 0,4-87 0,-29 160 0,59-406 0,5 0 0,-3 165 0,4-38 0,1 0 0,27 223 0,-7-352 0,5 0 0,45 162 0,13-50 0,-65-174 0,-1 0 0,-2 1 0,0 0 0,-2 0 0,-3 40 0,6 71 0,10-37 0,-6-50 0,-2 1 0,0 58 0,-9-22 0,4 145 0,9-171 0,0 17 0,-9-34 0,0-18 0,-1 0 0,-2 1 0,-4 31 0,3-59 0,1 1 0,-1-1 0,1 0 0,-1 0 0,0 0 0,0 0 0,0-1 0,-1 1 0,1-1 0,-1 1 0,1-1 0,-1 0 0,0 0 0,0 0 0,0 0 0,0 0 0,0-1 0,0 1 0,-1-1 0,1 0 0,0 0 0,-1 0 0,-4 0 0,-14 4 0,0-1 0,-31 1 0,41-4 0,-74 2 0,-1-3 0,1-5 0,-107-18 0,95 3 0,66 12 0,0 2 0,0 1 0,-43-1 0,-410 8-1365,455-2-5461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4:18:46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24575,'63'0'0,"55"-1"0,204 25 0,662 123 0,-772-117 0,451 67 0,-519-70 0,220 28 0,181 23 0,41 11 0,-260-42 0,192-2 0,-164-19 0,5 27 0,-50-15 0,202 20 0,25 15 0,-367-45 0,170 30 0,520 59 0,-746-111 0,273 28 0,112 57 0,-338-64 0,259 35 0,162 22 0,-209-27 0,-281-44 0,129 15 0,179 25 0,-265-31 0,-48-13 0,116-2 0,-11-2 0,-22 16 0,-22-2 0,438 32 0,-521-42 0,64 17 0,-67-12 0,81 8 0,245 30 0,-54-7 0,20 31 0,-273-60 0,156 24 0,-85-26-1365,-123-9-5461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4:18:48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2655 24575,'12'-8'0,"0"0"0,0 1 0,0 0 0,1 1 0,0 0 0,0 1 0,0 1 0,1 0 0,14-2 0,1-2 0,987-285 0,-768 223 0,303-79 0,-243 68 0,-18 4 0,312-42 0,-306 81 0,338-90 0,-183 10 0,188-54 0,324-121 0,-951 289 0,122-40 0,274-53 0,-224 73 0,194-31 0,172-28 0,-157 26 0,125-3 0,-199 16 0,-114 12 0,-27 7 0,346-32 0,59 54 0,-111 4 0,-130-24 0,-7 0 0,-44 25 0,162-8 0,14-55 0,-250 23 0,114-15 0,566-84 0,-768 112 0,157-38 0,-168 35-1365,-68 20-5461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1T04:09:42.9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50,'641'0,"-621"-2,1 0,-1-1,1-1,26-9,-26 6,1 1,0 2,35-4,-32 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1T04:09:44.5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10,'981'0,"-927"-4,-34-1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1T04:09:48.8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3,'212'-2,"221"5,-320 8,39 1,-116-12,-3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1T04:09:50.67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1,'1002'0,"-981"0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1T04:09:55.7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71,'21'-1,"0"-1,39-10,2 0,97-2,211 8,-285 7,-55-3,51-8,12-1,-31 10,-38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1T04:10:02.5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1,'25'1,"0"2,0 0,41 13,-37-9,61 8,18-4,86 3,-155-12,62 10,-31-2,-2 4,-48-11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1T04:10:13.9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1,'36'1,"46"9,22 1,-86-10,25-1,-1 2,0 3,74 16,-66-11,1-3,0-2,0-2,100-7,-27 1,-102 3,-3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3:00:47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24575,'634'0'-1365,"-614"0"-5461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1T04:10:16.7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0,'2122'0,"-2095"2,1 1,0 1,40 12,38 5,-86-19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4:26:17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24575,'55'3'0,"0"3"0,0 2 0,94 27 0,-13-3 0,-96-25 0,61 1 0,-59-7 0,56 11 0,259 44 0,-271-38 0,-50-10 0,1-1 0,64 3 0,1122-9 0,-560-3 0,719 2-1365,-1362 0-5461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4:26:20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1463 24575,'1'-1'0,"-1"0"0,1-1 0,-1 1 0,1 0 0,-1 0 0,1 0 0,0 0 0,0 0 0,-1 0 0,1 1 0,0-1 0,0 0 0,0 0 0,0 1 0,0-1 0,0 0 0,0 1 0,0-1 0,1 1 0,-1-1 0,0 1 0,0 0 0,0-1 0,0 1 0,1 0 0,-1 0 0,0 0 0,2 0 0,43-3 0,-39 2 0,27 0 0,76-3 0,145-23 0,286-45 0,-138 23 0,6 7 0,-166 21 0,213-33 0,267-24 0,-506 58 0,326-73 0,-517 87 0,55-13 0,86-8 0,130-15 0,-105 13 0,29-13 0,44-5 0,159-15 0,-62 6 0,-152 26 0,117-12 0,-61 13 0,-85 7 0,-58 8 0,222-14 0,204 27 0,-255 2 0,-268-2 0,-1-2 0,0 0 0,44-13 0,30-5 0,-32 12 0,630-55 0,-615 62 0,0-5 0,95-19 0,-54 12 0,-85 12 0,62-13 0,311-49 0,-254 44 0,129-16 0,316-51 0,-517 65 0,-57 13 0,0 2 0,36-4 0,-31 6-275,0-1-1,51-17 1,-72 20-264,13-4-6287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4:26:27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24575,'4'0'0,"6"0"0,8 0 0,9 0 0,8 0 0,11 0 0,4 4 0,-1 1 0,-6 0 0,-6-1 0,-6-1 0,-3-1 0,-3-1 0,-6-1-8191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4:26:29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0 222 24575,'4'-4'0,"6"-1"0,4-4 0,0-4 0,2 0 0,2-6 0,-2-4 0,0 3 0,-2 0 0,0 4 0,-2 0 0,-4 0 0,2-3 0,2 3 0,0 4-8191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4:28:11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01:23:03.3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773 47 24575,'-99'-1'0,"24"-1"0,-1 2 0,1 4 0,-115 22 0,176-23 0,0 2 0,0 0 0,1 0 0,0 1 0,0 1 0,0 0 0,1 1 0,0 1 0,0-1 0,1 2 0,0 0 0,1 0 0,0 1 0,0 0 0,1 0 0,1 1 0,0 1 0,1-1 0,0 1 0,1 1 0,0-1 0,1 1 0,1 0 0,0 0 0,1 0 0,0 0 0,1 1 0,1-1 0,0 22 0,0 12 0,0 54 0,2-92 0,0 0 0,1 1 0,-1-1 0,2 0 0,0 0 0,0-1 0,6 13 0,-3-11 0,0-1 0,2 0 0,-1 0 0,1-1 0,0 0 0,1 0 0,0-1 0,0 0 0,1-1 0,0 0 0,21 11 0,-13-9 0,1-1 0,0 0 0,1-2 0,-1-1 0,1 0 0,27 3 0,-3-1 0,62 18 0,-75-15 0,1-2 0,1-2 0,-1-1 0,42 2 0,22-6 0,-45 2 0,0-3 0,0-3 0,90-14 0,-131 13 0,0 1 0,-1-2 0,1 1 0,-1-1 0,0-1 0,0 0 0,0 0 0,-1-1 0,0 1 0,0-2 0,-1 1 0,0-1 0,0-1 0,-1 1 0,5-10 0,1-1 0,-1-1 0,-1 1 0,-1-2 0,-1 1 0,0-1 0,4-26 0,-6 22 0,-2-1 0,-1 0 0,-1 0 0,-1 0 0,-1 0 0,-1 0 0,-2 0 0,0 0 0,-11-37 0,9 51 0,-1 0 0,-1 0 0,1 0 0,-2 1 0,0 0 0,0 0 0,-1 1 0,0 0 0,-1 0 0,0 1 0,0 1 0,-1-1 0,-14-7 0,-16-6 0,0 1 0,-65-23 0,71 31 0,1 2-280,0 1 0,-1 3-1,-52-6 1,81 12 36,-13-1-6582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01:23:05.8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679 7 24575,'-154'-2'0,"-167"5"0,312-2 0,0 0 0,0 0 0,1 1 0,-1 0 0,0 1 0,0-1 0,1 2 0,0-1 0,0 1 0,0 1 0,0 0 0,0 0 0,1 0 0,0 1 0,0 0 0,-9 10 0,9-7 0,1 0 0,0 0 0,1 0 0,-1 1 0,2 0 0,0 0 0,0 0 0,0 0 0,1 1 0,1 0 0,0-1 0,1 1 0,-1 16 0,5 292 0,-3-311 0,1 0 0,0 0 0,1 0 0,0 0 0,0 0 0,1 0 0,0 0 0,0-1 0,1 1 0,-1-1 0,2 0 0,-1 0 0,1 0 0,0-1 0,1 0 0,-1 0 0,1 0 0,0 0 0,1-1 0,-1 0 0,1-1 0,12 7 0,-2-4 0,0 0 0,1-1 0,0 0 0,0-2 0,0 0 0,1-1 0,-1-1 0,36-1 0,30 0 0,163-6 0,-237 3 0,0 0 0,0 0 0,0 0 0,-1-2 0,1 1 0,-1-1 0,18-10 0,58-45 0,-59 41 0,-20 12 0,-1 1 0,1-1 0,-1 0 0,0 0 0,0 0 0,-1-1 0,0 0 0,0 1 0,0-2 0,-1 1 0,0 0 0,-1-1 0,1 1 0,-2-1 0,3-13 0,0-13 0,-1 0 0,-3-45 0,0 49 0,2-32 0,0 38 0,-2-1 0,0 1 0,-1-1 0,-9-44 0,9 65 1,-1-1 0,0 1 0,0 0 1,0 0-1,0 0 0,-1 0 0,1 0 0,-1 1 0,0-1 0,0 1 0,0 0 0,-1 0 0,1 0 0,-1 0 0,0 0 0,0 1 0,0-1 0,0 1 0,-6-2 0,-8-2-18,0 0-1,-1 2 0,-29-4 0,-20-6-1297,42 6-5511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01:23:16.9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938 174 24575,'-55'-2'0,"-87"-16"0,2-1 0,18 11 0,-168 8 0,283 2 0,0-1 0,1 1 0,-1 0 0,0 1 0,1-1 0,0 1 0,-1 1 0,1-1 0,0 1 0,1 0 0,-1 0 0,1 1 0,0 0 0,0-1 0,0 2 0,1-1 0,-1 1 0,1-1 0,-6 13 0,-1 2 0,1 1 0,1-1 0,1 2 0,-11 40 0,13-25 0,2 1 0,2-1 0,1 0 0,8 64 0,-5-85 0,1 0 0,0 1 0,1-1 0,1 0 0,1-1 0,0 0 0,1 1 0,1-2 0,0 1 0,20 25 0,-14-22 0,0-2 0,1 1 0,1-2 0,1 0 0,0-1 0,0-1 0,35 20 0,-3-7 0,0-2 0,2-2 0,1-2 0,1-3 0,0-1 0,1-4 0,62 8 0,79-3 0,257-9 0,-443-9 0,0 1 0,0-1 0,-1 0 0,1-1 0,0 0 0,-1-1 0,0 0 0,1 0 0,10-6 0,-14 6 0,0-1 0,-1 0 0,1 0 0,-1 0 0,0 0 0,0-1 0,0 1 0,0-1 0,-1 0 0,0 0 0,0 0 0,0-1 0,-1 1 0,4-12 0,1-9 0,-2 0 0,0-1 0,-1 1 0,-1-43 0,-10-108 0,4 140 0,-2 0 0,-1 1 0,-2 0 0,-2 0 0,-18-46 0,18 60 0,-1 0 0,0 0 0,-2 1 0,-1 0 0,0 1 0,-2 1 0,0 0 0,-37-32 0,5 8 0,34 29 0,0 1 0,-1 0 0,0 1 0,-1 1 0,-1 1 0,0 0 0,0 1 0,-35-13 0,18 14 0,-1 2 0,1 1 0,-1 1 0,-50 3 0,1-2 0,59 0-1365,4-1-5461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3:00:48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24575,'8'5'0,"11"12"0,5 12 0,4 4 0,0 2 0,-1 1 0,0 4 0,-1 2 0,-2-1 0,4 7 0,-3 0 0,-2-4 0,-1-2 0,-4-4 0,-5-4 0,-1-5 0,-2-6-8191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3:06:03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24575,'1'0'0,"0"0"0,0 1 0,0-1 0,-1 1 0,1-1 0,0 1 0,-1-1 0,1 1 0,0-1 0,-1 1 0,1 0 0,-1-1 0,1 1 0,-1 0 0,1 0 0,-1-1 0,1 1 0,-1 0 0,0 0 0,0 0 0,1-1 0,-1 1 0,0 0 0,0 0 0,0 1 0,5 27 0,-5-24 0,9 108 0,-10 158 0,-2-108 0,3 846-1365,0-989-5461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3:06:04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376 427 24575,'1'-15'0,"-1"1"0,-1-1 0,0 1 0,-1 0 0,-1-1 0,0 1 0,-1 0 0,-1 1 0,0-1 0,0 1 0,-1 0 0,-1 0 0,-1 0 0,1 1 0,-2 1 0,0-1 0,0 1 0,-20-17 0,7 9 11,0 2-1,-2 1 0,0 0 1,-49-22-1,-9-5-1427,66 33-5409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3:06:06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2 303 24575,'0'1'0,"0"-1"0,-1 1 0,1-1 0,0 1 0,0 0 0,0-1 0,0 1 0,0 0 0,0-1 0,0 1 0,0 0 0,0-1 0,0 1 0,0 0 0,0-1 0,1 1 0,-1 0 0,0-1 0,0 1 0,1-1 0,-1 1 0,0 0 0,1-1 0,-1 1 0,0-1 0,1 1 0,-1-1 0,1 1 0,-1-1 0,1 0 0,-1 1 0,1-1 0,0 0 0,-1 1 0,1-1 0,-1 0 0,1 1 0,0-1 0,-1 0 0,1 0 0,0 0 0,-1 0 0,1 0 0,0 0 0,-1 0 0,1 0 0,-1 0 0,1 0 0,1 0 0,0-1 0,0 0 0,0 0 0,-1 0 0,1 0 0,0 0 0,-1-1 0,1 1 0,-1 0 0,1-1 0,-1 1 0,1-1 0,-1 0 0,0 1 0,2-4 0,26-66 0,-22 51 0,0 1 0,1 1 0,1-1 0,1 1 0,1 1 0,18-24 0,-18 31-151,1 1-1,0 0 0,0 1 0,1 1 1,0 0-1,0 0 0,1 1 1,17-4-1,-14 5-6674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1T04:13:51.8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1,'5'0,"0"1,0 0,1 1,-1 0,0-1,0 1,0 1,8 4,23 10,31 0,2-2,0-4,93 4,214-13,-192-5,679 3,-660 15,-112-6,-9 2,-51-6,59 3,27-7,117-4,-162-8,18-2,-70 13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1T04:17:11.8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0,'246'12,"-7"0,-74-15,143 6,-112 21,-1 2,-52-5,-81-13,-12-1,72 0,391-7,-484-2,56-10,-13 2,-19 4,198-12,-113 19,-118-1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4:12:54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1417 1 24575,'-1185'0'0,"1168"0"0,-2 0 0,0 0 0,0 1 0,-30 6 0,44-6 0,0 0 0,1 1 0,-1-1 0,0 1 0,1 0 0,-1 0 0,1 1 0,0-1 0,-1 1 0,1 0 0,1 0 0,-1 1 0,0-1 0,1 1 0,0-1 0,0 1 0,0 0 0,-5 9 0,3 0 0,0 1 0,0 0 0,2 0 0,-1 0 0,2 1 0,0-1 0,0 21 0,7 112 0,-1-80 0,23 355 0,-2-29 0,-19-200 0,26 300 0,1-297 0,-12-79 0,9 149 0,-7 668 0,-24 72 0,-3-925 0,-25 141 0,0-4 0,-14 71 0,21-164 0,10-21 0,5 0 0,9 144 0,2-92 0,-4-144 0,15 526 0,-7-302 0,-7-133 0,5 0 0,25 137 0,-10-136 0,-5 1 0,4 117 0,-21 237 0,2 46 0,11-365 0,52 236 0,-51-312 0,42 151 0,7 42 0,-32 16 0,-23-175 0,38 183 0,-28-217 0,-2 1 0,-4 0 0,-2 1 0,0 73 0,-7 104 0,-5 177 0,-3-379 0,-2 0 0,-1 0 0,-2-1 0,-18 44 0,5-14 0,-60 150 0,-4 14 0,77-196 0,1 1 0,2 0 0,1 1 0,-1 51 0,7-62 0,6 60 0,-3-79 0,0 1 0,0-1 0,1 1 0,1-1 0,0 0 0,0-1 0,1 1 0,0-1 0,7 10 0,-1-5 0,1-1 0,1 0 0,0 0 0,0-1 0,1-1 0,1-1 0,0 0 0,0 0 0,1-2 0,0 0 0,1 0 0,0-2 0,0 0 0,0-1 0,32 5 0,22 0 0,0-3 0,119-4 0,-123-4 0,131 2 0,553-8 0,-460-14 44,159-2-1453,-427 23-5417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9/11/2022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customXml" Target="../ink/ink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customXml" Target="../ink/ink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customXml" Target="../ink/ink10.xml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customXml" Target="../ink/ink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13" Type="http://schemas.openxmlformats.org/officeDocument/2006/relationships/image" Target="../media/image41.png"/><Relationship Id="rId18" Type="http://schemas.openxmlformats.org/officeDocument/2006/relationships/customXml" Target="../ink/ink20.xml"/><Relationship Id="rId3" Type="http://schemas.openxmlformats.org/officeDocument/2006/relationships/image" Target="../media/image27.png"/><Relationship Id="rId7" Type="http://schemas.openxmlformats.org/officeDocument/2006/relationships/image" Target="../media/image38.png"/><Relationship Id="rId12" Type="http://schemas.openxmlformats.org/officeDocument/2006/relationships/customXml" Target="../ink/ink17.xml"/><Relationship Id="rId17" Type="http://schemas.openxmlformats.org/officeDocument/2006/relationships/image" Target="../media/image43.png"/><Relationship Id="rId2" Type="http://schemas.openxmlformats.org/officeDocument/2006/relationships/image" Target="../media/image25.png"/><Relationship Id="rId16" Type="http://schemas.openxmlformats.org/officeDocument/2006/relationships/customXml" Target="../ink/ink19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4.xml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5" Type="http://schemas.openxmlformats.org/officeDocument/2006/relationships/image" Target="../media/image42.png"/><Relationship Id="rId10" Type="http://schemas.openxmlformats.org/officeDocument/2006/relationships/customXml" Target="../ink/ink16.xml"/><Relationship Id="rId19" Type="http://schemas.openxmlformats.org/officeDocument/2006/relationships/image" Target="../media/image44.png"/><Relationship Id="rId4" Type="http://schemas.openxmlformats.org/officeDocument/2006/relationships/customXml" Target="../ink/ink13.xml"/><Relationship Id="rId9" Type="http://schemas.openxmlformats.org/officeDocument/2006/relationships/image" Target="../media/image39.png"/><Relationship Id="rId14" Type="http://schemas.openxmlformats.org/officeDocument/2006/relationships/customXml" Target="../ink/ink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31.tmp"/><Relationship Id="rId3" Type="http://schemas.openxmlformats.org/officeDocument/2006/relationships/customXml" Target="../ink/ink21.xml"/><Relationship Id="rId7" Type="http://schemas.openxmlformats.org/officeDocument/2006/relationships/customXml" Target="../ink/ink23.xml"/><Relationship Id="rId12" Type="http://schemas.openxmlformats.org/officeDocument/2006/relationships/image" Target="../media/image5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11" Type="http://schemas.openxmlformats.org/officeDocument/2006/relationships/customXml" Target="../ink/ink25.xml"/><Relationship Id="rId5" Type="http://schemas.openxmlformats.org/officeDocument/2006/relationships/customXml" Target="../ink/ink22.xml"/><Relationship Id="rId10" Type="http://schemas.openxmlformats.org/officeDocument/2006/relationships/image" Target="../media/image49.png"/><Relationship Id="rId4" Type="http://schemas.openxmlformats.org/officeDocument/2006/relationships/image" Target="../media/image46.png"/><Relationship Id="rId9" Type="http://schemas.openxmlformats.org/officeDocument/2006/relationships/customXml" Target="../ink/ink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customXml" Target="../ink/ink26.xml"/><Relationship Id="rId7" Type="http://schemas.openxmlformats.org/officeDocument/2006/relationships/customXml" Target="../ink/ink28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customXml" Target="../ink/ink27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1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customXml" Target="../ink/ink2.xml"/><Relationship Id="rId12" Type="http://schemas.openxmlformats.org/officeDocument/2006/relationships/customXml" Target="../ink/ink4.xml"/><Relationship Id="rId17" Type="http://schemas.openxmlformats.org/officeDocument/2006/relationships/image" Target="../media/image10.png"/><Relationship Id="rId2" Type="http://schemas.openxmlformats.org/officeDocument/2006/relationships/image" Target="../media/image1.jpg"/><Relationship Id="rId16" Type="http://schemas.openxmlformats.org/officeDocument/2006/relationships/customXml" Target="../ink/ink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11" Type="http://schemas.openxmlformats.org/officeDocument/2006/relationships/image" Target="../media/image4.jpg"/><Relationship Id="rId5" Type="http://schemas.openxmlformats.org/officeDocument/2006/relationships/customXml" Target="../ink/ink1.xml"/><Relationship Id="rId15" Type="http://schemas.openxmlformats.org/officeDocument/2006/relationships/image" Target="../media/image9.png"/><Relationship Id="rId10" Type="http://schemas.openxmlformats.org/officeDocument/2006/relationships/image" Target="../media/image6.png"/><Relationship Id="rId4" Type="http://schemas.openxmlformats.org/officeDocument/2006/relationships/image" Target="../media/image3.jpg"/><Relationship Id="rId9" Type="http://schemas.openxmlformats.org/officeDocument/2006/relationships/customXml" Target="../ink/ink3.xml"/><Relationship Id="rId14" Type="http://schemas.openxmlformats.org/officeDocument/2006/relationships/customXml" Target="../ink/ink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tmp"/><Relationship Id="rId5" Type="http://schemas.openxmlformats.org/officeDocument/2006/relationships/image" Target="../media/image11.tmp"/><Relationship Id="rId4" Type="http://schemas.openxmlformats.org/officeDocument/2006/relationships/image" Target="../media/image10.tm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3142" y="1632328"/>
            <a:ext cx="8278592" cy="257055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 we set up for financial success?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719B6-5F32-6B6E-EFB8-BEE133596693}"/>
              </a:ext>
            </a:extLst>
          </p:cNvPr>
          <p:cNvSpPr txBox="1"/>
          <p:nvPr/>
        </p:nvSpPr>
        <p:spPr>
          <a:xfrm>
            <a:off x="6979640" y="5125674"/>
            <a:ext cx="4689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Lucien H. Fuertes</a:t>
            </a:r>
          </a:p>
          <a:p>
            <a:r>
              <a:rPr lang="en-US" sz="2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Bethel School of Technology</a:t>
            </a: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4126B4-1E6C-4FFF-9282-40E18A85A07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+mj-lt"/>
              </a:rPr>
              <a:t>https://www.consumerfinance.gov/data-research/financial-well-being-survey-data/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0A9570-5EF6-4AFB-9FCA-7C8998E3FEB1}"/>
              </a:ext>
            </a:extLst>
          </p:cNvPr>
          <p:cNvSpPr>
            <a:spLocks noGrp="1"/>
          </p:cNvSpPr>
          <p:nvPr>
            <p:ph type="body" sz="quarter" idx="4"/>
          </p:nvPr>
        </p:nvSpPr>
        <p:spPr>
          <a:xfrm>
            <a:off x="7359527" y="1367407"/>
            <a:ext cx="4832473" cy="5069265"/>
          </a:xfrm>
        </p:spPr>
        <p:txBody>
          <a:bodyPr>
            <a:normAutofit fontScale="92500" lnSpcReduction="20000"/>
          </a:bodyPr>
          <a:lstStyle/>
          <a:p>
            <a:r>
              <a:rPr lang="en-US" sz="1700" b="1" dirty="0">
                <a:latin typeface="+mj-lt"/>
              </a:rPr>
              <a:t>The National Financial Well-Being Survey was conducted in English and Spanish via web mode between October 27, 2016 and December 5, 2016. </a:t>
            </a:r>
          </a:p>
          <a:p>
            <a:r>
              <a:rPr lang="en-US" sz="1700" b="1" dirty="0">
                <a:latin typeface="+mj-lt"/>
              </a:rPr>
              <a:t>Sample size: 6,394</a:t>
            </a:r>
          </a:p>
          <a:p>
            <a:r>
              <a:rPr lang="en-US" sz="1700" b="1" dirty="0">
                <a:latin typeface="+mj-lt"/>
              </a:rPr>
              <a:t>Total Variables: 217</a:t>
            </a:r>
          </a:p>
          <a:p>
            <a:r>
              <a:rPr lang="en-US" sz="1700" b="1" dirty="0">
                <a:latin typeface="+mj-lt"/>
              </a:rPr>
              <a:t>Key variables used:</a:t>
            </a:r>
          </a:p>
          <a:p>
            <a:pPr lvl="1"/>
            <a:r>
              <a:rPr lang="en-US" sz="1500" b="1" dirty="0" err="1">
                <a:latin typeface="+mj-lt"/>
              </a:rPr>
              <a:t>FWBscore</a:t>
            </a:r>
            <a:r>
              <a:rPr lang="en-US" sz="1500" b="1" dirty="0">
                <a:latin typeface="+mj-lt"/>
              </a:rPr>
              <a:t> – financial well-being score</a:t>
            </a:r>
          </a:p>
          <a:p>
            <a:pPr lvl="1"/>
            <a:r>
              <a:rPr lang="en-US" sz="1500" b="1" dirty="0" err="1">
                <a:latin typeface="+mj-lt"/>
              </a:rPr>
              <a:t>FSscore</a:t>
            </a:r>
            <a:r>
              <a:rPr lang="en-US" sz="1500" b="1" dirty="0">
                <a:latin typeface="+mj-lt"/>
              </a:rPr>
              <a:t> – financial skill score</a:t>
            </a:r>
          </a:p>
          <a:p>
            <a:pPr lvl="1"/>
            <a:r>
              <a:rPr lang="en-US" sz="1500" b="1" dirty="0">
                <a:latin typeface="+mj-lt"/>
              </a:rPr>
              <a:t>FS1_7 – can make myself save</a:t>
            </a:r>
          </a:p>
          <a:p>
            <a:pPr lvl="1"/>
            <a:r>
              <a:rPr lang="en-US" sz="1500" b="1" dirty="0">
                <a:latin typeface="+mj-lt"/>
              </a:rPr>
              <a:t>SAVINGSRANGES – current money saved</a:t>
            </a:r>
          </a:p>
          <a:p>
            <a:pPr lvl="1"/>
            <a:r>
              <a:rPr lang="en-US" sz="1500" b="1" dirty="0">
                <a:latin typeface="+mj-lt"/>
              </a:rPr>
              <a:t>PAREDUC – parent’s highest education</a:t>
            </a:r>
          </a:p>
          <a:p>
            <a:pPr lvl="1"/>
            <a:r>
              <a:rPr lang="en-US" sz="1500" b="1" dirty="0">
                <a:latin typeface="+mj-lt"/>
              </a:rPr>
              <a:t>PPINCIMP – participant’s current household income</a:t>
            </a:r>
          </a:p>
          <a:p>
            <a:pPr lvl="1"/>
            <a:r>
              <a:rPr lang="en-US" sz="1500" b="1" dirty="0">
                <a:latin typeface="+mj-lt"/>
              </a:rPr>
              <a:t>FINGOALS – has or had financial goals</a:t>
            </a:r>
          </a:p>
          <a:p>
            <a:pPr lvl="1"/>
            <a:r>
              <a:rPr lang="en-US" sz="1600" b="1" i="0" dirty="0">
                <a:effectLst/>
                <a:latin typeface="+mj-lt"/>
              </a:rPr>
              <a:t>CHANGEABLE - Belief that ability to manage money is NOT changeable</a:t>
            </a:r>
          </a:p>
          <a:p>
            <a:pPr lvl="1"/>
            <a:r>
              <a:rPr lang="en-US" sz="1600" b="1" i="0" dirty="0">
                <a:effectLst/>
                <a:latin typeface="+mj-lt"/>
              </a:rPr>
              <a:t>ABSORBSHOCK - Confidence in ability to raise 2,000 in the next 30 days</a:t>
            </a:r>
          </a:p>
          <a:p>
            <a:pPr lvl="1"/>
            <a:r>
              <a:rPr lang="en-US" sz="1600" b="1" i="0" dirty="0">
                <a:effectLst/>
                <a:latin typeface="+mj-lt"/>
              </a:rPr>
              <a:t>SELFCONTROL_3 - I am able to work diligently toward long-term goals</a:t>
            </a:r>
          </a:p>
          <a:p>
            <a:pPr lvl="1"/>
            <a:r>
              <a:rPr lang="en-US" sz="1600" b="1" i="0" dirty="0">
                <a:effectLst/>
                <a:latin typeface="+mj-lt"/>
              </a:rPr>
              <a:t>PEM - Everyone has a fair chance at moving up the economic ladder</a:t>
            </a:r>
            <a:endParaRPr lang="en-US" sz="1500" b="1" dirty="0">
              <a:latin typeface="+mj-lt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D171A1D-78E1-662B-EE0A-3AB7749110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9470" y="2520003"/>
            <a:ext cx="7180562" cy="3916669"/>
          </a:xfrm>
        </p:spPr>
      </p:pic>
    </p:spTree>
    <p:extLst>
      <p:ext uri="{BB962C8B-B14F-4D97-AF65-F5344CB8AC3E}">
        <p14:creationId xmlns:p14="http://schemas.microsoft.com/office/powerpoint/2010/main" val="360727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Financial Well-Being measured?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369AE9-D6C2-170F-A22B-9B0CDDC22BF8}"/>
              </a:ext>
            </a:extLst>
          </p:cNvPr>
          <p:cNvSpPr txBox="1"/>
          <p:nvPr/>
        </p:nvSpPr>
        <p:spPr>
          <a:xfrm>
            <a:off x="444500" y="1034093"/>
            <a:ext cx="60946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chemeClr val="bg1"/>
                </a:solidFill>
                <a:latin typeface="+mj-lt"/>
              </a:rPr>
              <a:t>The CFPB Financial Well-Being Scale consists of 10 items.</a:t>
            </a:r>
            <a:r>
              <a:rPr lang="en-US" sz="800" b="0" i="0" u="none" strike="noStrike" baseline="0" dirty="0">
                <a:solidFill>
                  <a:schemeClr val="bg1"/>
                </a:solidFill>
                <a:latin typeface="+mj-lt"/>
              </a:rPr>
              <a:t>19 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+mj-lt"/>
              </a:rPr>
              <a:t>An individual’s responses to each of the 10 items in the scale are converted into a single score.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D9CBD3-5B77-FF3F-D269-919925063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09" y="2221878"/>
            <a:ext cx="10269383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0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78729"/>
          </a:xfrm>
        </p:spPr>
        <p:txBody>
          <a:bodyPr/>
          <a:lstStyle/>
          <a:p>
            <a:r>
              <a:rPr lang="en-US" dirty="0"/>
              <a:t>How’s the Financial Well-being scores</a:t>
            </a:r>
            <a:br>
              <a:rPr lang="en-US" dirty="0"/>
            </a:br>
            <a:r>
              <a:rPr lang="en-US" dirty="0"/>
              <a:t>distributed?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CE1FD6-F52E-F8E4-03EF-6D0409375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170" y="1736356"/>
            <a:ext cx="8621129" cy="38536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B19EF9-0CC9-D1B1-8F7B-317348E02095}"/>
              </a:ext>
            </a:extLst>
          </p:cNvPr>
          <p:cNvSpPr txBox="1"/>
          <p:nvPr/>
        </p:nvSpPr>
        <p:spPr>
          <a:xfrm>
            <a:off x="3899774" y="5756870"/>
            <a:ext cx="1535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Min: 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Max: 95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4B37B0-2CA4-2B79-39B3-37AEA87E55A6}"/>
              </a:ext>
            </a:extLst>
          </p:cNvPr>
          <p:cNvSpPr txBox="1"/>
          <p:nvPr/>
        </p:nvSpPr>
        <p:spPr>
          <a:xfrm>
            <a:off x="5696534" y="5764819"/>
            <a:ext cx="2121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Mean: 56.08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Median: 56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B8FD4D-208F-F98D-D581-13C8398F076B}"/>
              </a:ext>
            </a:extLst>
          </p:cNvPr>
          <p:cNvSpPr txBox="1"/>
          <p:nvPr/>
        </p:nvSpPr>
        <p:spPr>
          <a:xfrm>
            <a:off x="983842" y="5926117"/>
            <a:ext cx="2785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+mj-lt"/>
              </a:rPr>
              <a:t>Basic Statistics</a:t>
            </a:r>
          </a:p>
        </p:txBody>
      </p:sp>
    </p:spTree>
    <p:extLst>
      <p:ext uri="{BB962C8B-B14F-4D97-AF65-F5344CB8AC3E}">
        <p14:creationId xmlns:p14="http://schemas.microsoft.com/office/powerpoint/2010/main" val="10357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78729"/>
          </a:xfrm>
        </p:spPr>
        <p:txBody>
          <a:bodyPr/>
          <a:lstStyle/>
          <a:p>
            <a:r>
              <a:rPr lang="en-US" dirty="0"/>
              <a:t>How’s the Financial skill scale scores</a:t>
            </a:r>
            <a:br>
              <a:rPr lang="en-US" dirty="0"/>
            </a:br>
            <a:r>
              <a:rPr lang="en-US" dirty="0"/>
              <a:t>distributed?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B19EF9-0CC9-D1B1-8F7B-317348E02095}"/>
              </a:ext>
            </a:extLst>
          </p:cNvPr>
          <p:cNvSpPr txBox="1"/>
          <p:nvPr/>
        </p:nvSpPr>
        <p:spPr>
          <a:xfrm>
            <a:off x="3899774" y="5756870"/>
            <a:ext cx="1535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Min: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Max: 85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4B37B0-2CA4-2B79-39B3-37AEA87E55A6}"/>
              </a:ext>
            </a:extLst>
          </p:cNvPr>
          <p:cNvSpPr txBox="1"/>
          <p:nvPr/>
        </p:nvSpPr>
        <p:spPr>
          <a:xfrm>
            <a:off x="5696534" y="5764819"/>
            <a:ext cx="2121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Mean: 50.78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Median: 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B8FD4D-208F-F98D-D581-13C8398F076B}"/>
              </a:ext>
            </a:extLst>
          </p:cNvPr>
          <p:cNvSpPr txBox="1"/>
          <p:nvPr/>
        </p:nvSpPr>
        <p:spPr>
          <a:xfrm>
            <a:off x="983842" y="5926117"/>
            <a:ext cx="2785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+mj-lt"/>
              </a:rPr>
              <a:t>Basic Statistics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A1BC56-0BF5-4DE3-3A1B-B757513BA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56" y="1581166"/>
            <a:ext cx="8829765" cy="394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23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F34E7F-1CFD-698F-EC7A-DA68EAA32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Used</a:t>
            </a: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4E0B688-96A2-13E2-E111-B7331AB778D5}"/>
              </a:ext>
            </a:extLst>
          </p:cNvPr>
          <p:cNvSpPr txBox="1">
            <a:spLocks/>
          </p:cNvSpPr>
          <p:nvPr/>
        </p:nvSpPr>
        <p:spPr>
          <a:xfrm>
            <a:off x="363115" y="1658432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Tools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365A5BB-E76D-FDE8-0AC7-642A6CF55AED}"/>
              </a:ext>
            </a:extLst>
          </p:cNvPr>
          <p:cNvSpPr txBox="1">
            <a:spLocks/>
          </p:cNvSpPr>
          <p:nvPr/>
        </p:nvSpPr>
        <p:spPr>
          <a:xfrm>
            <a:off x="444500" y="3315041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Analyses 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DC2F03EE-E049-F537-99BD-7B314BF5655D}"/>
              </a:ext>
            </a:extLst>
          </p:cNvPr>
          <p:cNvSpPr txBox="1">
            <a:spLocks/>
          </p:cNvSpPr>
          <p:nvPr/>
        </p:nvSpPr>
        <p:spPr>
          <a:xfrm>
            <a:off x="363115" y="2234685"/>
            <a:ext cx="5847243" cy="10412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RStudio</a:t>
            </a:r>
          </a:p>
          <a:p>
            <a:r>
              <a:rPr lang="en-US" dirty="0" err="1">
                <a:latin typeface="+mj-lt"/>
              </a:rPr>
              <a:t>Jupyter</a:t>
            </a:r>
            <a:r>
              <a:rPr lang="en-US" dirty="0">
                <a:latin typeface="+mj-lt"/>
              </a:rPr>
              <a:t> Notebooks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EAAB756-4921-A0A0-A274-BFF99A521D82}"/>
              </a:ext>
            </a:extLst>
          </p:cNvPr>
          <p:cNvSpPr txBox="1">
            <a:spLocks/>
          </p:cNvSpPr>
          <p:nvPr/>
        </p:nvSpPr>
        <p:spPr>
          <a:xfrm>
            <a:off x="363115" y="3897859"/>
            <a:ext cx="5847243" cy="13017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One-Way Between Subject ANOVA</a:t>
            </a:r>
          </a:p>
          <a:p>
            <a:r>
              <a:rPr lang="en-US" dirty="0">
                <a:latin typeface="+mj-lt"/>
              </a:rPr>
              <a:t>Independent Chi-Square</a:t>
            </a:r>
          </a:p>
          <a:p>
            <a:r>
              <a:rPr lang="en-US" dirty="0">
                <a:latin typeface="+mj-lt"/>
              </a:rPr>
              <a:t>Pearson's product-moment correlation</a:t>
            </a:r>
          </a:p>
          <a:p>
            <a:r>
              <a:rPr lang="en-US" dirty="0">
                <a:latin typeface="+mj-lt"/>
              </a:rPr>
              <a:t>K nearest neighbors prediction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EF3542C8-CBD4-5EBC-F851-294BE6B8E53E}"/>
              </a:ext>
            </a:extLst>
          </p:cNvPr>
          <p:cNvSpPr txBox="1">
            <a:spLocks/>
          </p:cNvSpPr>
          <p:nvPr/>
        </p:nvSpPr>
        <p:spPr>
          <a:xfrm>
            <a:off x="5339185" y="1705719"/>
            <a:ext cx="5913015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Wrangling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F88DDAB-D704-5DED-2E66-E12FFA8FC9FE}"/>
              </a:ext>
            </a:extLst>
          </p:cNvPr>
          <p:cNvSpPr txBox="1">
            <a:spLocks/>
          </p:cNvSpPr>
          <p:nvPr/>
        </p:nvSpPr>
        <p:spPr>
          <a:xfrm>
            <a:off x="5339185" y="2281972"/>
            <a:ext cx="5725893" cy="10412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Sub-setting (selecting only the needed variables into a new dataset</a:t>
            </a:r>
          </a:p>
          <a:p>
            <a:r>
              <a:rPr lang="en-US" dirty="0">
                <a:latin typeface="+mj-lt"/>
              </a:rPr>
              <a:t>Filtering (removing unwanted values like negative values form the dataset)</a:t>
            </a:r>
          </a:p>
          <a:p>
            <a:r>
              <a:rPr lang="en-US" dirty="0">
                <a:latin typeface="+mj-lt"/>
              </a:rPr>
              <a:t>Removing NA or missing values</a:t>
            </a:r>
          </a:p>
          <a:p>
            <a:r>
              <a:rPr lang="en-US" dirty="0">
                <a:latin typeface="+mj-lt"/>
              </a:rPr>
              <a:t>Recoding</a:t>
            </a:r>
          </a:p>
          <a:p>
            <a:r>
              <a:rPr lang="en-US" dirty="0">
                <a:latin typeface="+mj-lt"/>
              </a:rPr>
              <a:t>Variable renaming</a:t>
            </a:r>
          </a:p>
        </p:txBody>
      </p:sp>
    </p:spTree>
    <p:extLst>
      <p:ext uri="{BB962C8B-B14F-4D97-AF65-F5344CB8AC3E}">
        <p14:creationId xmlns:p14="http://schemas.microsoft.com/office/powerpoint/2010/main" val="201556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0AC3-82E2-EB6D-5F7E-657F0CD0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388DC-AE73-8E5A-A5CE-DDC66D46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446BB-E29F-2979-9EEB-FC43449351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>
                <a:latin typeface="+mj-lt"/>
              </a:rPr>
              <a:t>My Background</a:t>
            </a:r>
          </a:p>
          <a:p>
            <a:r>
              <a:rPr lang="en-US" sz="2000" dirty="0">
                <a:latin typeface="+mj-lt"/>
              </a:rPr>
              <a:t>Project Introduction</a:t>
            </a:r>
          </a:p>
          <a:p>
            <a:r>
              <a:rPr lang="en-US" sz="2000" dirty="0">
                <a:latin typeface="+mj-lt"/>
              </a:rPr>
              <a:t>Methods Used</a:t>
            </a:r>
          </a:p>
          <a:p>
            <a:r>
              <a:rPr lang="en-US" sz="2800" b="1" u="sng" dirty="0">
                <a:latin typeface="+mj-lt"/>
              </a:rPr>
              <a:t>Results</a:t>
            </a:r>
          </a:p>
          <a:p>
            <a:r>
              <a:rPr lang="en-US" sz="2000" dirty="0">
                <a:latin typeface="+mj-lt"/>
              </a:rPr>
              <a:t>Summary</a:t>
            </a:r>
          </a:p>
          <a:p>
            <a:r>
              <a:rPr lang="en-US" sz="2000" dirty="0">
                <a:latin typeface="+mj-lt"/>
              </a:rPr>
              <a:t>Conclusions</a:t>
            </a:r>
          </a:p>
          <a:p>
            <a:r>
              <a:rPr lang="en-US" sz="2000" dirty="0">
                <a:latin typeface="+mj-lt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841163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0AC3-82E2-EB6D-5F7E-657F0CD08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64" y="584870"/>
            <a:ext cx="11214100" cy="535531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388DC-AE73-8E5A-A5CE-DDC66D46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507A7D-73B5-13DE-A479-93DBDBD20A90}"/>
              </a:ext>
            </a:extLst>
          </p:cNvPr>
          <p:cNvSpPr txBox="1"/>
          <p:nvPr/>
        </p:nvSpPr>
        <p:spPr>
          <a:xfrm>
            <a:off x="243164" y="1224689"/>
            <a:ext cx="8003214" cy="600164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GB" sz="3200" b="1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dirty="0"/>
              <a:t>Evaluation Questions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 dirty="0"/>
              <a:t>Q1. How does the Financial Skill score correlate to the Financial Wellness scale score?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 dirty="0"/>
              <a:t>Q2. How does FS1_7 "I know how to make myself save" correlate to SAVINGSRANGES “how much money do you have in savings today”?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 dirty="0"/>
              <a:t>Q3. How does PAREDUC Influence current income PPINCIMP?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 dirty="0"/>
              <a:t>Q4. Is there a difference in PPINCIMP based on whether the participant sets FINGOALS or not?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 dirty="0"/>
              <a:t>Q5. How does the </a:t>
            </a:r>
            <a:r>
              <a:rPr lang="en-US" sz="2000" b="0" dirty="0" err="1"/>
              <a:t>FWBscore</a:t>
            </a:r>
            <a:r>
              <a:rPr lang="en-US" sz="2000" b="0" dirty="0"/>
              <a:t> compare between the top third and bottom third income brackets?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 dirty="0"/>
              <a:t>Q6. </a:t>
            </a:r>
            <a:r>
              <a:rPr lang="en-US" sz="2000" b="0" dirty="0">
                <a:solidFill>
                  <a:schemeClr val="bg1"/>
                </a:solidFill>
              </a:rPr>
              <a:t>Can we predict Financial Well-being Score category (High, Medium or Low) based on the following variables: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CHANGEABLE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ABSORBSHOCK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SELFCONTROL_3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PEM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PPEDUC</a:t>
            </a:r>
            <a:endParaRPr lang="en-US" sz="1600" dirty="0">
              <a:latin typeface="+mj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20687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78729"/>
          </a:xfrm>
        </p:spPr>
        <p:txBody>
          <a:bodyPr/>
          <a:lstStyle/>
          <a:p>
            <a:r>
              <a:rPr lang="en-US" dirty="0"/>
              <a:t>Q1. How does the Financial Skill score correlate to the Financial Wellness scale score?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F90AAFA-6881-35EF-D9C0-965D64616B6E}"/>
              </a:ext>
            </a:extLst>
          </p:cNvPr>
          <p:cNvGrpSpPr/>
          <p:nvPr/>
        </p:nvGrpSpPr>
        <p:grpSpPr>
          <a:xfrm>
            <a:off x="614823" y="1836158"/>
            <a:ext cx="6565122" cy="4562807"/>
            <a:chOff x="631601" y="1752268"/>
            <a:chExt cx="6565122" cy="45628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AAB951B-36B3-E561-AB29-2C3800BD5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1601" y="2136320"/>
              <a:ext cx="6565122" cy="229887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3FD5DD2-6B1D-3367-AE3A-69A923E6A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1601" y="1752268"/>
              <a:ext cx="6565122" cy="38405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0012959-E018-38D7-68DF-FB8F2FFB1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601" y="4435194"/>
              <a:ext cx="6565122" cy="18798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600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Q1 </a:t>
            </a:r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B251F0-439B-F52B-7219-E64A0C9E8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92" y="1262350"/>
            <a:ext cx="7889341" cy="4868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FC4CB3-7A87-988D-3046-7318B676F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9414" y="1656102"/>
            <a:ext cx="3673294" cy="1448002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0B70BFC-6645-787C-908D-C95AF314AEF8}"/>
                  </a:ext>
                </a:extLst>
              </p14:cNvPr>
              <p14:cNvContentPartPr/>
              <p14:nvPr/>
            </p14:nvContentPartPr>
            <p14:xfrm>
              <a:off x="9596735" y="2172382"/>
              <a:ext cx="1047960" cy="51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0B70BFC-6645-787C-908D-C95AF314AE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43095" y="2064742"/>
                <a:ext cx="1155600" cy="26748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42757AE-C7B4-8668-6221-9615FAA1BA35}"/>
              </a:ext>
            </a:extLst>
          </p:cNvPr>
          <p:cNvSpPr txBox="1"/>
          <p:nvPr/>
        </p:nvSpPr>
        <p:spPr>
          <a:xfrm>
            <a:off x="8294914" y="4104761"/>
            <a:ext cx="35288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Correlation:</a:t>
            </a:r>
          </a:p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49% - Medium</a:t>
            </a:r>
          </a:p>
        </p:txBody>
      </p:sp>
    </p:spTree>
    <p:extLst>
      <p:ext uri="{BB962C8B-B14F-4D97-AF65-F5344CB8AC3E}">
        <p14:creationId xmlns:p14="http://schemas.microsoft.com/office/powerpoint/2010/main" val="278771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1421928"/>
          </a:xfrm>
        </p:spPr>
        <p:txBody>
          <a:bodyPr/>
          <a:lstStyle/>
          <a:p>
            <a:r>
              <a:rPr lang="en-US" dirty="0"/>
              <a:t>Q2. How does FS1_7 "I know how to make myself save" correlate to SAVINGSRANGES “how much money do you have in savings today”?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16B25C-8B09-5420-DEF4-AA2A9E121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1" y="1975071"/>
            <a:ext cx="6870646" cy="36119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0CA31C-F393-C96F-27DF-FD6D226E1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213" y="2202584"/>
            <a:ext cx="3709704" cy="13236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960B86-B57B-3B5A-7076-DF46375F950A}"/>
              </a:ext>
            </a:extLst>
          </p:cNvPr>
          <p:cNvSpPr txBox="1"/>
          <p:nvPr/>
        </p:nvSpPr>
        <p:spPr>
          <a:xfrm>
            <a:off x="7632213" y="3915643"/>
            <a:ext cx="35288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Correlation:</a:t>
            </a:r>
          </a:p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44% - Medium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605839A-D656-36E6-0261-972D5E4CFDCE}"/>
                  </a:ext>
                </a:extLst>
              </p14:cNvPr>
              <p14:cNvContentPartPr/>
              <p14:nvPr/>
            </p14:nvContentPartPr>
            <p14:xfrm>
              <a:off x="9151960" y="2684249"/>
              <a:ext cx="1039680" cy="42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605839A-D656-36E6-0261-972D5E4CFDC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98320" y="2576249"/>
                <a:ext cx="1147320" cy="25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770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0AC3-82E2-EB6D-5F7E-657F0CD0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388DC-AE73-8E5A-A5CE-DDC66D46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446BB-E29F-2979-9EEB-FC43449351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>
                <a:latin typeface="+mj-lt"/>
              </a:rPr>
              <a:t>My Background</a:t>
            </a:r>
          </a:p>
          <a:p>
            <a:r>
              <a:rPr lang="en-US" sz="2000" dirty="0">
                <a:latin typeface="+mj-lt"/>
              </a:rPr>
              <a:t>Project Introduction</a:t>
            </a:r>
          </a:p>
          <a:p>
            <a:r>
              <a:rPr lang="en-US" sz="2000" dirty="0">
                <a:latin typeface="+mj-lt"/>
              </a:rPr>
              <a:t>Methods Used</a:t>
            </a:r>
          </a:p>
          <a:p>
            <a:r>
              <a:rPr lang="en-US" sz="2000" dirty="0">
                <a:latin typeface="+mj-lt"/>
              </a:rPr>
              <a:t>Results</a:t>
            </a:r>
          </a:p>
          <a:p>
            <a:r>
              <a:rPr lang="en-US" sz="2000" dirty="0">
                <a:latin typeface="+mj-lt"/>
              </a:rPr>
              <a:t>Summary</a:t>
            </a:r>
          </a:p>
          <a:p>
            <a:r>
              <a:rPr lang="en-US" sz="2000" dirty="0">
                <a:latin typeface="+mj-lt"/>
              </a:rPr>
              <a:t>Conclusions</a:t>
            </a:r>
          </a:p>
          <a:p>
            <a:r>
              <a:rPr lang="en-US" sz="2000" dirty="0">
                <a:latin typeface="+mj-lt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360389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Q3. How does PAREDUC Influence current income PPINCIMP?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FB4815-DE28-840D-9AD7-D55BD9605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450414"/>
            <a:ext cx="10375641" cy="47742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B495A00-59C4-6642-01F1-A5BC5C28316A}"/>
                  </a:ext>
                </a:extLst>
              </p14:cNvPr>
              <p14:cNvContentPartPr/>
              <p14:nvPr/>
            </p14:nvContentPartPr>
            <p14:xfrm>
              <a:off x="144040" y="1777769"/>
              <a:ext cx="956880" cy="46076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B495A00-59C4-6642-01F1-A5BC5C28316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040" y="1769129"/>
                <a:ext cx="974520" cy="46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F708B80-AD3B-98B1-99D6-943CAD78CD17}"/>
                  </a:ext>
                </a:extLst>
              </p14:cNvPr>
              <p14:cNvContentPartPr/>
              <p14:nvPr/>
            </p14:nvContentPartPr>
            <p14:xfrm>
              <a:off x="2843680" y="1728089"/>
              <a:ext cx="596880" cy="4623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F708B80-AD3B-98B1-99D6-943CAD78CD1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35040" y="1719089"/>
                <a:ext cx="614520" cy="46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748BA8E-67F4-5BF8-91A3-3DF21F909AB4}"/>
                  </a:ext>
                </a:extLst>
              </p14:cNvPr>
              <p14:cNvContentPartPr/>
              <p14:nvPr/>
            </p14:nvContentPartPr>
            <p14:xfrm>
              <a:off x="3523000" y="2096729"/>
              <a:ext cx="5399640" cy="7196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748BA8E-67F4-5BF8-91A3-3DF21F909AB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14360" y="2087729"/>
                <a:ext cx="5417280" cy="73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1952975-476B-F0E1-0EA3-BB07CE04F6C6}"/>
                  </a:ext>
                </a:extLst>
              </p14:cNvPr>
              <p14:cNvContentPartPr/>
              <p14:nvPr/>
            </p14:nvContentPartPr>
            <p14:xfrm>
              <a:off x="3606880" y="3993569"/>
              <a:ext cx="5379840" cy="9561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1952975-476B-F0E1-0EA3-BB07CE04F6C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97880" y="3984929"/>
                <a:ext cx="5397480" cy="97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757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Q3 </a:t>
            </a:r>
            <a:r>
              <a:rPr lang="en-US" dirty="0" err="1"/>
              <a:t>Cont</a:t>
            </a:r>
            <a:r>
              <a:rPr lang="en-US" dirty="0"/>
              <a:t>… Independent Chi-Square Analysis – </a:t>
            </a:r>
            <a:r>
              <a:rPr lang="en-US" dirty="0" err="1"/>
              <a:t>Crosstable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86696D-1256-FDBC-F2A0-B2E173DD0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68" y="1171896"/>
            <a:ext cx="1981459" cy="13111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5FEC8B-D11B-AD97-8F66-B7E06FAD1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423" y="1171895"/>
            <a:ext cx="9771743" cy="52702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EB91699-750F-1B10-B28A-382E7441EF0C}"/>
                  </a:ext>
                </a:extLst>
              </p14:cNvPr>
              <p14:cNvContentPartPr/>
              <p14:nvPr/>
            </p14:nvContentPartPr>
            <p14:xfrm>
              <a:off x="4060120" y="2331089"/>
              <a:ext cx="330480" cy="18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EB91699-750F-1B10-B28A-382E7441EF0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06120" y="2223449"/>
                <a:ext cx="43812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2264072-C6E8-4EC7-FAB3-F7B4966207BB}"/>
                  </a:ext>
                </a:extLst>
              </p14:cNvPr>
              <p14:cNvContentPartPr/>
              <p14:nvPr/>
            </p14:nvContentPartPr>
            <p14:xfrm>
              <a:off x="5125360" y="2311649"/>
              <a:ext cx="380160" cy="3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2264072-C6E8-4EC7-FAB3-F7B4966207B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71360" y="2204009"/>
                <a:ext cx="4878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A8DA3D9-88EF-9D1C-FA53-09DA70B156AD}"/>
                  </a:ext>
                </a:extLst>
              </p14:cNvPr>
              <p14:cNvContentPartPr/>
              <p14:nvPr/>
            </p14:nvContentPartPr>
            <p14:xfrm>
              <a:off x="4051840" y="3228569"/>
              <a:ext cx="352800" cy="9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A8DA3D9-88EF-9D1C-FA53-09DA70B156A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97840" y="3120929"/>
                <a:ext cx="46044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8F75C39-6730-9A1B-BC1C-460716B191CD}"/>
                  </a:ext>
                </a:extLst>
              </p14:cNvPr>
              <p14:cNvContentPartPr/>
              <p14:nvPr/>
            </p14:nvContentPartPr>
            <p14:xfrm>
              <a:off x="5100160" y="3195809"/>
              <a:ext cx="36900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8F75C39-6730-9A1B-BC1C-460716B191C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46520" y="3088169"/>
                <a:ext cx="4766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CF38E16-579C-7DE7-24CB-76AA026FB4E9}"/>
                  </a:ext>
                </a:extLst>
              </p14:cNvPr>
              <p14:cNvContentPartPr/>
              <p14:nvPr/>
            </p14:nvContentPartPr>
            <p14:xfrm>
              <a:off x="5083600" y="4109849"/>
              <a:ext cx="384840" cy="25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CF38E16-579C-7DE7-24CB-76AA026FB4E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29600" y="4002209"/>
                <a:ext cx="49248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5228CDB-BADA-AD3D-2F77-4EA0ABBA8775}"/>
                  </a:ext>
                </a:extLst>
              </p14:cNvPr>
              <p14:cNvContentPartPr/>
              <p14:nvPr/>
            </p14:nvContentPartPr>
            <p14:xfrm>
              <a:off x="4084960" y="4076729"/>
              <a:ext cx="309960" cy="406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5228CDB-BADA-AD3D-2F77-4EA0ABBA877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31320" y="3969089"/>
                <a:ext cx="41760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41459A2-8FB6-AAA6-7F89-31B5EBC30A4D}"/>
                  </a:ext>
                </a:extLst>
              </p14:cNvPr>
              <p14:cNvContentPartPr/>
              <p14:nvPr/>
            </p14:nvContentPartPr>
            <p14:xfrm>
              <a:off x="4051840" y="4991129"/>
              <a:ext cx="361080" cy="280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41459A2-8FB6-AAA6-7F89-31B5EBC30A4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97840" y="4883489"/>
                <a:ext cx="46872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7AACA38-345D-A423-9543-F3A57A91E16E}"/>
                  </a:ext>
                </a:extLst>
              </p14:cNvPr>
              <p14:cNvContentPartPr/>
              <p14:nvPr/>
            </p14:nvContentPartPr>
            <p14:xfrm>
              <a:off x="4076680" y="6341849"/>
              <a:ext cx="864360" cy="17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7AACA38-345D-A423-9543-F3A57A91E16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23040" y="6233849"/>
                <a:ext cx="972000" cy="23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082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Q3 </a:t>
            </a:r>
            <a:r>
              <a:rPr lang="en-US" dirty="0" err="1"/>
              <a:t>Cont</a:t>
            </a:r>
            <a:r>
              <a:rPr lang="en-US" dirty="0"/>
              <a:t>… Independent Chi-Square Analysis – Post </a:t>
            </a:r>
            <a:r>
              <a:rPr lang="en-US" dirty="0" err="1"/>
              <a:t>Hocs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E2BE0F-0C79-5B70-E8DC-2A377FB3C9F6}"/>
              </a:ext>
            </a:extLst>
          </p:cNvPr>
          <p:cNvSpPr txBox="1"/>
          <p:nvPr/>
        </p:nvSpPr>
        <p:spPr>
          <a:xfrm>
            <a:off x="533399" y="1078456"/>
            <a:ext cx="10915261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Post </a:t>
            </a:r>
            <a:r>
              <a:rPr lang="en-US" sz="2000" dirty="0" err="1">
                <a:solidFill>
                  <a:schemeClr val="bg1"/>
                </a:solidFill>
                <a:latin typeface="+mj-lt"/>
              </a:rPr>
              <a:t>Hocs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Interpretation - absolute value of 2 or more is significantly different than the expected value.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For parents with high school or less, more participants earn $30k or less than expected and less participants earn more than $150k than expected.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For parents with some college/associates degree, less participants earn $30K or less than expected but just barely.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For parents with Bachelors degree, less participants earn $30k or less than expected and more earn $150K than expected.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For parents with a post grad degree, less participants earn $30K than expected and more participants earn $150K or more than expected.</a:t>
            </a:r>
          </a:p>
        </p:txBody>
      </p:sp>
    </p:spTree>
    <p:extLst>
      <p:ext uri="{BB962C8B-B14F-4D97-AF65-F5344CB8AC3E}">
        <p14:creationId xmlns:p14="http://schemas.microsoft.com/office/powerpoint/2010/main" val="296004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78729"/>
          </a:xfrm>
        </p:spPr>
        <p:txBody>
          <a:bodyPr/>
          <a:lstStyle/>
          <a:p>
            <a:r>
              <a:rPr lang="en-US" dirty="0"/>
              <a:t>Q4. Is there a difference in PPINCIMP based on whether the participant sets FINGOALS or not?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E18DE0-F4EA-996B-D85D-0B3561CDE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19" y="1616102"/>
            <a:ext cx="8520511" cy="51041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C6F9148-5E37-A715-C8B4-ED5E6EDE5A98}"/>
                  </a:ext>
                </a:extLst>
              </p14:cNvPr>
              <p14:cNvContentPartPr/>
              <p14:nvPr/>
            </p14:nvContentPartPr>
            <p14:xfrm>
              <a:off x="754452" y="6603520"/>
              <a:ext cx="1669320" cy="76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C6F9148-5E37-A715-C8B4-ED5E6EDE5A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5812" y="6594880"/>
                <a:ext cx="168696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A6D015E-8A1B-1AA9-4703-58C69441A93A}"/>
                  </a:ext>
                </a:extLst>
              </p14:cNvPr>
              <p14:cNvContentPartPr/>
              <p14:nvPr/>
            </p14:nvContentPartPr>
            <p14:xfrm>
              <a:off x="2473469" y="3376169"/>
              <a:ext cx="4249800" cy="526680"/>
            </p14:xfrm>
          </p:contentPart>
        </mc:Choice>
        <mc:Fallback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A6D015E-8A1B-1AA9-4703-58C69441A93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64469" y="3367169"/>
                <a:ext cx="4267440" cy="54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4D6C3AB-C0B9-72A3-A926-39FA3D3995A9}"/>
              </a:ext>
            </a:extLst>
          </p:cNvPr>
          <p:cNvGrpSpPr/>
          <p:nvPr/>
        </p:nvGrpSpPr>
        <p:grpSpPr>
          <a:xfrm>
            <a:off x="6608528" y="3317489"/>
            <a:ext cx="152280" cy="117360"/>
            <a:chOff x="6945880" y="3338729"/>
            <a:chExt cx="152280" cy="11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C2BD460-771B-392C-B527-BEC29AE08BEC}"/>
                    </a:ext>
                  </a:extLst>
                </p14:cNvPr>
                <p14:cNvContentPartPr/>
                <p14:nvPr/>
              </p14:nvContentPartPr>
              <p14:xfrm>
                <a:off x="6945880" y="3338729"/>
                <a:ext cx="152280" cy="9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C2BD460-771B-392C-B527-BEC29AE08BE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36880" y="3329729"/>
                  <a:ext cx="1699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8AA5676-4F73-D7F6-C624-88E911E50DB2}"/>
                    </a:ext>
                  </a:extLst>
                </p14:cNvPr>
                <p14:cNvContentPartPr/>
                <p14:nvPr/>
              </p14:nvContentPartPr>
              <p14:xfrm>
                <a:off x="7012840" y="3376169"/>
                <a:ext cx="68400" cy="79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8AA5676-4F73-D7F6-C624-88E911E50DB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03840" y="3367529"/>
                  <a:ext cx="86040" cy="9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CFE56D-9A2A-ED7D-3C23-888B1A31E5B5}"/>
                  </a:ext>
                </a:extLst>
              </p14:cNvPr>
              <p14:cNvContentPartPr/>
              <p14:nvPr/>
            </p14:nvContentPartPr>
            <p14:xfrm>
              <a:off x="8489200" y="2860289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CFE56D-9A2A-ED7D-3C23-888B1A31E5B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480560" y="2851289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4B243E71-7611-958A-32AF-006CE62473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72455" y="3867908"/>
            <a:ext cx="2772626" cy="881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FD35C65-83B3-DE95-8A3A-CE79BE74D5C1}"/>
              </a:ext>
            </a:extLst>
          </p:cNvPr>
          <p:cNvSpPr txBox="1"/>
          <p:nvPr/>
        </p:nvSpPr>
        <p:spPr>
          <a:xfrm>
            <a:off x="8885707" y="2904225"/>
            <a:ext cx="2503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One-Way Between Subject ANOVA</a:t>
            </a: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P values = 2e-16</a:t>
            </a:r>
          </a:p>
        </p:txBody>
      </p:sp>
    </p:spTree>
    <p:extLst>
      <p:ext uri="{BB962C8B-B14F-4D97-AF65-F5344CB8AC3E}">
        <p14:creationId xmlns:p14="http://schemas.microsoft.com/office/powerpoint/2010/main" val="241100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78729"/>
          </a:xfrm>
        </p:spPr>
        <p:txBody>
          <a:bodyPr/>
          <a:lstStyle/>
          <a:p>
            <a:r>
              <a:rPr lang="en-US" dirty="0"/>
              <a:t>Q5. How does the </a:t>
            </a:r>
            <a:r>
              <a:rPr lang="en-US" dirty="0" err="1"/>
              <a:t>FWBscore</a:t>
            </a:r>
            <a:r>
              <a:rPr lang="en-US" dirty="0"/>
              <a:t> compare between the top third and bottom third income brackets?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6613C9B-0F06-C92D-B04A-C16ED3DE3D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3796110"/>
              </p:ext>
            </p:extLst>
          </p:nvPr>
        </p:nvGraphicFramePr>
        <p:xfrm>
          <a:off x="8374878" y="4394675"/>
          <a:ext cx="3596202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9907">
                  <a:extLst>
                    <a:ext uri="{9D8B030D-6E8A-4147-A177-3AD203B41FA5}">
                      <a16:colId xmlns:a16="http://schemas.microsoft.com/office/drawing/2014/main" val="2517567865"/>
                    </a:ext>
                  </a:extLst>
                </a:gridCol>
                <a:gridCol w="1149292">
                  <a:extLst>
                    <a:ext uri="{9D8B030D-6E8A-4147-A177-3AD203B41FA5}">
                      <a16:colId xmlns:a16="http://schemas.microsoft.com/office/drawing/2014/main" val="1649766228"/>
                    </a:ext>
                  </a:extLst>
                </a:gridCol>
                <a:gridCol w="1057003">
                  <a:extLst>
                    <a:ext uri="{9D8B030D-6E8A-4147-A177-3AD203B41FA5}">
                      <a16:colId xmlns:a16="http://schemas.microsoft.com/office/drawing/2014/main" val="2662081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Income bracket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068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Top 3rd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60.83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013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Bottom 3rd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48.85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8909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117A260-BA23-53D0-7990-B92D7BD28ACC}"/>
              </a:ext>
            </a:extLst>
          </p:cNvPr>
          <p:cNvSpPr txBox="1"/>
          <p:nvPr/>
        </p:nvSpPr>
        <p:spPr>
          <a:xfrm>
            <a:off x="8309656" y="3762221"/>
            <a:ext cx="238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Financial Well-being score by income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EE4003-0545-7FB1-2D2F-8FD29AAE4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85" y="1832358"/>
            <a:ext cx="8168871" cy="385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37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28190D-982E-AA0C-50FF-762548F0CBBF}"/>
              </a:ext>
            </a:extLst>
          </p:cNvPr>
          <p:cNvSpPr txBox="1"/>
          <p:nvPr/>
        </p:nvSpPr>
        <p:spPr>
          <a:xfrm>
            <a:off x="370723" y="242361"/>
            <a:ext cx="10881477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spc="-7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Q6. Can we predict Financial Well-being Score category ( High, Medium or Low) based on the following variables: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CHANGEABLE - Belief that ability to manage money is NOT changeable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ABSORBSHOCK - Confidence in ability to raise 2,000 in the next 30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SELFCONTROL_3 - I am able to work diligently toward long-term goals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PEM - Everyone has a fair chance at moving up the economic ladder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PPEDUC - Education (Highest Degree Received)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D8C059-C6F8-31B9-129F-673C0EC17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19" y="3023362"/>
            <a:ext cx="8434431" cy="32813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334E9C-70CE-C2C2-5885-BE25B9749F3F}"/>
              </a:ext>
            </a:extLst>
          </p:cNvPr>
          <p:cNvSpPr txBox="1"/>
          <p:nvPr/>
        </p:nvSpPr>
        <p:spPr>
          <a:xfrm>
            <a:off x="8846424" y="3885033"/>
            <a:ext cx="2608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K nearest neighbors analysis with k = 1</a:t>
            </a:r>
          </a:p>
        </p:txBody>
      </p:sp>
    </p:spTree>
    <p:extLst>
      <p:ext uri="{BB962C8B-B14F-4D97-AF65-F5344CB8AC3E}">
        <p14:creationId xmlns:p14="http://schemas.microsoft.com/office/powerpoint/2010/main" val="36235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6B8D8-2263-0D20-F0FD-2A7D71821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Q6 </a:t>
            </a:r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D6AD17-F63B-474C-5097-56385D650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0A6A97-6D4C-0407-26EC-F05A39CF8A49}"/>
              </a:ext>
            </a:extLst>
          </p:cNvPr>
          <p:cNvSpPr txBox="1"/>
          <p:nvPr/>
        </p:nvSpPr>
        <p:spPr>
          <a:xfrm>
            <a:off x="444500" y="1116348"/>
            <a:ext cx="7164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Ran iterations to find the best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The lowest error rate is for k values of 26 and 31 – error rate of 22%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The original k = 1 value has an error rate of 42%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974D83-021C-17AA-702D-0B58621ED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00" y="2354569"/>
            <a:ext cx="7164987" cy="44579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AA60101-02AD-8B81-CC68-FCEC6F5CC92C}"/>
                  </a:ext>
                </a:extLst>
              </p14:cNvPr>
              <p14:cNvContentPartPr/>
              <p14:nvPr/>
            </p14:nvContentPartPr>
            <p14:xfrm>
              <a:off x="5429322" y="6005685"/>
              <a:ext cx="457920" cy="320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AA60101-02AD-8B81-CC68-FCEC6F5CC92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20322" y="5997045"/>
                <a:ext cx="47556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FAAAC42-8E28-EBF4-FA68-87DB6E1CB6CB}"/>
                  </a:ext>
                </a:extLst>
              </p14:cNvPr>
              <p14:cNvContentPartPr/>
              <p14:nvPr/>
            </p14:nvContentPartPr>
            <p14:xfrm>
              <a:off x="6223326" y="6069162"/>
              <a:ext cx="330840" cy="272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FAAAC42-8E28-EBF4-FA68-87DB6E1CB6C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14686" y="6060162"/>
                <a:ext cx="34848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BBC6AAC-B8EE-3A5A-9937-8FEE23BE1B9D}"/>
                  </a:ext>
                </a:extLst>
              </p14:cNvPr>
              <p14:cNvContentPartPr/>
              <p14:nvPr/>
            </p14:nvContentPartPr>
            <p14:xfrm>
              <a:off x="1759370" y="2520961"/>
              <a:ext cx="559440" cy="4064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BBC6AAC-B8EE-3A5A-9937-8FEE23BE1B9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50370" y="2512321"/>
                <a:ext cx="577080" cy="42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2686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28190D-982E-AA0C-50FF-762548F0CBBF}"/>
              </a:ext>
            </a:extLst>
          </p:cNvPr>
          <p:cNvSpPr txBox="1"/>
          <p:nvPr/>
        </p:nvSpPr>
        <p:spPr>
          <a:xfrm>
            <a:off x="438324" y="603088"/>
            <a:ext cx="99304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Q6 </a:t>
            </a:r>
            <a:r>
              <a:rPr lang="en-US" sz="2400" b="1" dirty="0" err="1">
                <a:solidFill>
                  <a:schemeClr val="bg1"/>
                </a:solidFill>
              </a:rPr>
              <a:t>Cont</a:t>
            </a:r>
            <a:r>
              <a:rPr lang="en-US" sz="2400" b="1" dirty="0">
                <a:solidFill>
                  <a:schemeClr val="bg1"/>
                </a:solidFill>
              </a:rPr>
              <a:t>…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334E9C-70CE-C2C2-5885-BE25B9749F3F}"/>
              </a:ext>
            </a:extLst>
          </p:cNvPr>
          <p:cNvSpPr txBox="1"/>
          <p:nvPr/>
        </p:nvSpPr>
        <p:spPr>
          <a:xfrm>
            <a:off x="7655188" y="3105834"/>
            <a:ext cx="2608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K nearest neighbors analysis with k = 31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98A91E-AEAF-5D3D-3698-6510436D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67" y="1198410"/>
            <a:ext cx="7162102" cy="31776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172A92-5C15-BFB9-7E2C-7819F1DB8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05" y="4509678"/>
            <a:ext cx="4799814" cy="227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0AC3-82E2-EB6D-5F7E-657F0CD0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388DC-AE73-8E5A-A5CE-DDC66D46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446BB-E29F-2979-9EEB-FC43449351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My Background</a:t>
            </a:r>
          </a:p>
          <a:p>
            <a:r>
              <a:rPr lang="en-US" sz="2000" dirty="0"/>
              <a:t>Project Introduction</a:t>
            </a:r>
          </a:p>
          <a:p>
            <a:r>
              <a:rPr lang="en-US" sz="2000" dirty="0"/>
              <a:t>Methods Used</a:t>
            </a:r>
          </a:p>
          <a:p>
            <a:r>
              <a:rPr lang="en-US" sz="2000" dirty="0"/>
              <a:t>Results</a:t>
            </a:r>
          </a:p>
          <a:p>
            <a:r>
              <a:rPr lang="en-US" sz="2800" b="1" u="sng" dirty="0"/>
              <a:t>Summary</a:t>
            </a:r>
          </a:p>
          <a:p>
            <a:r>
              <a:rPr lang="en-US" sz="2000" dirty="0"/>
              <a:t>Conclusions</a:t>
            </a:r>
          </a:p>
          <a:p>
            <a:r>
              <a:rPr lang="en-US" sz="2000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090055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F34E7F-1CFD-698F-EC7A-DA68EAA32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318222-C0DC-4697-6E88-E2516BC9F78D}"/>
              </a:ext>
            </a:extLst>
          </p:cNvPr>
          <p:cNvSpPr txBox="1"/>
          <p:nvPr/>
        </p:nvSpPr>
        <p:spPr>
          <a:xfrm>
            <a:off x="578840" y="1535185"/>
            <a:ext cx="987384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Q1 there is a positive medium correlation (49%) between the Financial Well-being score and the Financial skill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Q2 there is a positive medium correlation (44%) between the variable “I know how to make myself save” and the current savings of the participant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Q3 the higher the level of education of the parents, the higher the participants income. The lower the level of education of the parents the lower the participants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Q4 the higher the participant’s income, the higher the percent that sets financial goals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Q5 participants in the top third income bracket have higher Financial Well-being score compared to the participants in the bottom third income bracket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Q6 predicting the Financial Well-being score based on the selected variables is not as accurate as I hoped. Accuracy ranged between 73-78%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90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0AC3-82E2-EB6D-5F7E-657F0CD0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388DC-AE73-8E5A-A5CE-DDC66D46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446BB-E29F-2979-9EEB-FC43449351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800" b="1" u="sng" dirty="0">
                <a:latin typeface="+mj-lt"/>
              </a:rPr>
              <a:t>My Background</a:t>
            </a:r>
          </a:p>
          <a:p>
            <a:r>
              <a:rPr lang="en-US" sz="2000" dirty="0">
                <a:latin typeface="+mj-lt"/>
              </a:rPr>
              <a:t>Project Introduction</a:t>
            </a:r>
          </a:p>
          <a:p>
            <a:r>
              <a:rPr lang="en-US" sz="2000" dirty="0">
                <a:latin typeface="+mj-lt"/>
              </a:rPr>
              <a:t>Methods Used</a:t>
            </a:r>
          </a:p>
          <a:p>
            <a:r>
              <a:rPr lang="en-US" sz="2000" dirty="0">
                <a:latin typeface="+mj-lt"/>
              </a:rPr>
              <a:t>Results</a:t>
            </a:r>
          </a:p>
          <a:p>
            <a:r>
              <a:rPr lang="en-US" sz="2000" dirty="0">
                <a:latin typeface="+mj-lt"/>
              </a:rPr>
              <a:t>Summary</a:t>
            </a:r>
          </a:p>
          <a:p>
            <a:r>
              <a:rPr lang="en-US" sz="2000" dirty="0">
                <a:latin typeface="+mj-lt"/>
              </a:rPr>
              <a:t>Conclusions</a:t>
            </a:r>
          </a:p>
          <a:p>
            <a:r>
              <a:rPr lang="en-US" sz="2000" dirty="0">
                <a:latin typeface="+mj-lt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0034428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0AC3-82E2-EB6D-5F7E-657F0CD0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388DC-AE73-8E5A-A5CE-DDC66D46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446BB-E29F-2979-9EEB-FC43449351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>
                <a:latin typeface="+mj-lt"/>
              </a:rPr>
              <a:t>My Background</a:t>
            </a:r>
          </a:p>
          <a:p>
            <a:r>
              <a:rPr lang="en-US" sz="2000" dirty="0">
                <a:latin typeface="+mj-lt"/>
              </a:rPr>
              <a:t>Project Introduction</a:t>
            </a:r>
          </a:p>
          <a:p>
            <a:r>
              <a:rPr lang="en-US" sz="2000" dirty="0">
                <a:latin typeface="+mj-lt"/>
              </a:rPr>
              <a:t>Methods Used</a:t>
            </a:r>
          </a:p>
          <a:p>
            <a:r>
              <a:rPr lang="en-US" sz="2000" dirty="0">
                <a:latin typeface="+mj-lt"/>
              </a:rPr>
              <a:t>Results</a:t>
            </a:r>
          </a:p>
          <a:p>
            <a:r>
              <a:rPr lang="en-US" sz="2000" dirty="0">
                <a:latin typeface="+mj-lt"/>
              </a:rPr>
              <a:t>Summary</a:t>
            </a:r>
          </a:p>
          <a:p>
            <a:r>
              <a:rPr lang="en-US" sz="2800" b="1" u="sng" dirty="0">
                <a:latin typeface="+mj-lt"/>
              </a:rPr>
              <a:t>Conclusions</a:t>
            </a:r>
          </a:p>
          <a:p>
            <a:r>
              <a:rPr lang="en-US" sz="2000" dirty="0">
                <a:latin typeface="+mj-lt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0211596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27668" y="2602278"/>
            <a:ext cx="4945598" cy="1243584"/>
          </a:xfrm>
        </p:spPr>
        <p:txBody>
          <a:bodyPr/>
          <a:lstStyle/>
          <a:p>
            <a:r>
              <a:rPr lang="en-US" dirty="0"/>
              <a:t>Conclusions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771863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F34E7F-1CFD-698F-EC7A-DA68EAA32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39E1F-2096-5031-D131-AAC74A6BBA20}"/>
              </a:ext>
            </a:extLst>
          </p:cNvPr>
          <p:cNvSpPr txBox="1"/>
          <p:nvPr/>
        </p:nvSpPr>
        <p:spPr>
          <a:xfrm>
            <a:off x="385776" y="1306154"/>
            <a:ext cx="10587023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  <a:latin typeface="+mj-lt"/>
              </a:rPr>
              <a:t>Q1.</a:t>
            </a:r>
            <a:r>
              <a:rPr lang="en-US" sz="1800" dirty="0">
                <a:solidFill>
                  <a:schemeClr val="bg1"/>
                </a:solidFill>
                <a:latin typeface="+mj-lt"/>
              </a:rPr>
              <a:t> The financial skill of the participants positively correlated to the financial well-being score, however the skill score increased faster than the well-being score meaning that participants may be a little over confident in their skills but their well-being is not as high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  <a:latin typeface="+mj-lt"/>
              </a:rPr>
              <a:t>Q2.</a:t>
            </a:r>
            <a:r>
              <a:rPr lang="en-US" sz="1800" dirty="0">
                <a:solidFill>
                  <a:schemeClr val="bg1"/>
                </a:solidFill>
                <a:latin typeface="+mj-lt"/>
              </a:rPr>
              <a:t> The participants savings correlated positively with their perceived ability that they can save. Their savings ranges increased faster than their perceived ability to save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Q3.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Participant’s parents education level, significantly affect the participants current income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  <a:latin typeface="+mj-lt"/>
              </a:rPr>
              <a:t>Q4.</a:t>
            </a:r>
            <a:r>
              <a:rPr lang="en-US" sz="1800" dirty="0">
                <a:solidFill>
                  <a:schemeClr val="bg1"/>
                </a:solidFill>
                <a:latin typeface="+mj-lt"/>
              </a:rPr>
              <a:t> Setting financial goals seem to lead to higher income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Q5.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The higher the financial well-being score, the higher the participant’s income and the same is vice-versa, the lower the financial well-being score, the lower the participant’s income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Q6.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CHANGEABLE, ABSORBSHOCK, SELFCONTROL_3, PEM, PPEDUC are not great variables to predict the participant’s financial well-being score. Overall accuracy of the best model is 73%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058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0AC3-82E2-EB6D-5F7E-657F0CD0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388DC-AE73-8E5A-A5CE-DDC66D46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446BB-E29F-2979-9EEB-FC43449351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>
                <a:latin typeface="+mj-lt"/>
              </a:rPr>
              <a:t>My Background</a:t>
            </a:r>
          </a:p>
          <a:p>
            <a:r>
              <a:rPr lang="en-US" sz="2000" dirty="0">
                <a:latin typeface="+mj-lt"/>
              </a:rPr>
              <a:t>Project Introduction</a:t>
            </a:r>
          </a:p>
          <a:p>
            <a:r>
              <a:rPr lang="en-US" sz="2000" dirty="0">
                <a:latin typeface="+mj-lt"/>
              </a:rPr>
              <a:t>Methods Used</a:t>
            </a:r>
          </a:p>
          <a:p>
            <a:r>
              <a:rPr lang="en-US" sz="2000" dirty="0">
                <a:latin typeface="+mj-lt"/>
              </a:rPr>
              <a:t>Results</a:t>
            </a:r>
          </a:p>
          <a:p>
            <a:r>
              <a:rPr lang="en-US" sz="2000" dirty="0">
                <a:latin typeface="+mj-lt"/>
              </a:rPr>
              <a:t>Summary</a:t>
            </a:r>
          </a:p>
          <a:p>
            <a:r>
              <a:rPr lang="en-US" sz="2000" dirty="0">
                <a:latin typeface="+mj-lt"/>
              </a:rPr>
              <a:t>Conclusions</a:t>
            </a:r>
          </a:p>
          <a:p>
            <a:r>
              <a:rPr lang="en-US" sz="2800" b="1" u="sng" dirty="0">
                <a:latin typeface="+mj-lt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8847949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5881" y="3046894"/>
            <a:ext cx="4945598" cy="1243584"/>
          </a:xfrm>
        </p:spPr>
        <p:txBody>
          <a:bodyPr/>
          <a:lstStyle/>
          <a:p>
            <a:r>
              <a:rPr lang="en-US" dirty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685225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Background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0276" y="1188858"/>
            <a:ext cx="8498164" cy="2240142"/>
          </a:xfrm>
        </p:spPr>
        <p:txBody>
          <a:bodyPr/>
          <a:lstStyle/>
          <a:p>
            <a:r>
              <a:rPr lang="en-US" sz="1800" dirty="0">
                <a:latin typeface="+mj-lt"/>
              </a:rPr>
              <a:t>Previous Education:  Computer Science Bachelor’s Degree &amp; MIS</a:t>
            </a:r>
          </a:p>
          <a:p>
            <a:r>
              <a:rPr lang="en-US" sz="1800" dirty="0">
                <a:latin typeface="+mj-lt"/>
              </a:rPr>
              <a:t>Previous Employment:  US Air Force (Active Duty &amp; Civilian)</a:t>
            </a:r>
          </a:p>
          <a:p>
            <a:r>
              <a:rPr lang="en-US" sz="1800" dirty="0">
                <a:latin typeface="+mj-lt"/>
              </a:rPr>
              <a:t>Current Employment: Software Developer (SQL) – </a:t>
            </a:r>
            <a:r>
              <a:rPr lang="en-US" sz="1800" dirty="0" err="1">
                <a:latin typeface="+mj-lt"/>
              </a:rPr>
              <a:t>CyraCom</a:t>
            </a:r>
            <a:r>
              <a:rPr lang="en-US" sz="1800" dirty="0">
                <a:latin typeface="+mj-lt"/>
              </a:rPr>
              <a:t> International Language Solutions</a:t>
            </a:r>
          </a:p>
          <a:p>
            <a:r>
              <a:rPr lang="en-US" sz="1800" dirty="0">
                <a:latin typeface="+mj-lt"/>
              </a:rPr>
              <a:t>Other Interests: Personal Finance Coach, Competitive Cyclist, Church Small Groups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D5B14-92FA-E8B2-3658-AFE6787E9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62" y="4074933"/>
            <a:ext cx="2986857" cy="22401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40C91F-1673-B3AA-42EF-409825EAB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840" y="3117306"/>
            <a:ext cx="2553671" cy="19152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7CF51AF-9DF2-C249-736C-3E0D1F319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8995" y="465792"/>
            <a:ext cx="3533865" cy="2827092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A8DF968-3353-2881-11C7-EC1CB122D13C}"/>
              </a:ext>
            </a:extLst>
          </p:cNvPr>
          <p:cNvGrpSpPr/>
          <p:nvPr/>
        </p:nvGrpSpPr>
        <p:grpSpPr>
          <a:xfrm>
            <a:off x="11139680" y="2308929"/>
            <a:ext cx="631440" cy="289080"/>
            <a:chOff x="10939000" y="1962449"/>
            <a:chExt cx="631440" cy="2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2C615A2-84AF-05B2-E246-994527AB2B72}"/>
                    </a:ext>
                  </a:extLst>
                </p14:cNvPr>
                <p14:cNvContentPartPr/>
                <p14:nvPr/>
              </p14:nvContentPartPr>
              <p14:xfrm>
                <a:off x="10955920" y="1996289"/>
                <a:ext cx="614520" cy="255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2C615A2-84AF-05B2-E246-994527AB2B7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946920" y="1987289"/>
                  <a:ext cx="6321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CEF0297-28DE-09D6-1DAE-D6780B0FC941}"/>
                    </a:ext>
                  </a:extLst>
                </p14:cNvPr>
                <p14:cNvContentPartPr/>
                <p14:nvPr/>
              </p14:nvContentPartPr>
              <p14:xfrm>
                <a:off x="10939000" y="1962449"/>
                <a:ext cx="23544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CEF0297-28DE-09D6-1DAE-D6780B0FC94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930000" y="1953809"/>
                  <a:ext cx="253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28E9C1E-9462-D26F-F5BA-5DB3F78D9A96}"/>
                    </a:ext>
                  </a:extLst>
                </p14:cNvPr>
                <p14:cNvContentPartPr/>
                <p14:nvPr/>
              </p14:nvContentPartPr>
              <p14:xfrm>
                <a:off x="10939000" y="1979369"/>
                <a:ext cx="130320" cy="210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28E9C1E-9462-D26F-F5BA-5DB3F78D9A9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930000" y="1970369"/>
                  <a:ext cx="147960" cy="2278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940E78E7-D853-5EC4-31FB-BF16CC5D51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94511" y="4355020"/>
            <a:ext cx="3677377" cy="2477122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26A8572C-D394-0C2A-2349-31962F947290}"/>
              </a:ext>
            </a:extLst>
          </p:cNvPr>
          <p:cNvGrpSpPr/>
          <p:nvPr/>
        </p:nvGrpSpPr>
        <p:grpSpPr>
          <a:xfrm>
            <a:off x="7497413" y="4197196"/>
            <a:ext cx="252360" cy="587880"/>
            <a:chOff x="7733200" y="4076729"/>
            <a:chExt cx="252360" cy="58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9704748-BAE2-C1F6-1523-680CA2DC5287}"/>
                    </a:ext>
                  </a:extLst>
                </p14:cNvPr>
                <p14:cNvContentPartPr/>
                <p14:nvPr/>
              </p14:nvContentPartPr>
              <p14:xfrm>
                <a:off x="7860280" y="4076729"/>
                <a:ext cx="9720" cy="586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9704748-BAE2-C1F6-1523-680CA2DC528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851280" y="4068089"/>
                  <a:ext cx="27360" cy="60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A107439-A97A-5E3D-37FC-40DFCC5BCFFA}"/>
                    </a:ext>
                  </a:extLst>
                </p14:cNvPr>
                <p14:cNvContentPartPr/>
                <p14:nvPr/>
              </p14:nvContentPartPr>
              <p14:xfrm>
                <a:off x="7733200" y="4510529"/>
                <a:ext cx="135720" cy="154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A107439-A97A-5E3D-37FC-40DFCC5BCFF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24560" y="4501529"/>
                  <a:ext cx="1533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960BF58-D42D-0F0F-9A73-ED9CFB5CB3BE}"/>
                    </a:ext>
                  </a:extLst>
                </p14:cNvPr>
                <p14:cNvContentPartPr/>
                <p14:nvPr/>
              </p14:nvContentPartPr>
              <p14:xfrm>
                <a:off x="7876480" y="4487849"/>
                <a:ext cx="109080" cy="117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960BF58-D42D-0F0F-9A73-ED9CFB5CB3B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867840" y="4478849"/>
                  <a:ext cx="126720" cy="134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6698E32-2523-41D6-0456-511074D2EF4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48394" y="3520812"/>
            <a:ext cx="2740814" cy="207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0AC3-82E2-EB6D-5F7E-657F0CD0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388DC-AE73-8E5A-A5CE-DDC66D46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446BB-E29F-2979-9EEB-FC43449351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>
                <a:latin typeface="+mj-lt"/>
              </a:rPr>
              <a:t>My Background</a:t>
            </a:r>
          </a:p>
          <a:p>
            <a:r>
              <a:rPr lang="en-US" sz="2800" b="1" u="sng" dirty="0">
                <a:latin typeface="+mj-lt"/>
              </a:rPr>
              <a:t>Project Introduction</a:t>
            </a:r>
          </a:p>
          <a:p>
            <a:r>
              <a:rPr lang="en-US" sz="2000" dirty="0">
                <a:latin typeface="+mj-lt"/>
              </a:rPr>
              <a:t>Methods Used</a:t>
            </a:r>
          </a:p>
          <a:p>
            <a:r>
              <a:rPr lang="en-US" sz="2000" dirty="0">
                <a:latin typeface="+mj-lt"/>
              </a:rPr>
              <a:t>Results</a:t>
            </a:r>
          </a:p>
          <a:p>
            <a:r>
              <a:rPr lang="en-US" sz="2000" dirty="0">
                <a:latin typeface="+mj-lt"/>
              </a:rPr>
              <a:t>Summary</a:t>
            </a:r>
          </a:p>
          <a:p>
            <a:r>
              <a:rPr lang="en-US" sz="2000" dirty="0">
                <a:latin typeface="+mj-lt"/>
              </a:rPr>
              <a:t>Conclusions</a:t>
            </a:r>
          </a:p>
          <a:p>
            <a:r>
              <a:rPr lang="en-US" sz="2000" dirty="0">
                <a:latin typeface="+mj-lt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989303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1ACE09-9736-221B-4FBD-01824463D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50FE84-4984-643A-C863-FA34DFDD7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11" y="2394961"/>
            <a:ext cx="6449471" cy="13105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EC8584-A92F-83CB-B443-00B2ABC74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722" y="3786297"/>
            <a:ext cx="5922626" cy="14558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FE0809-95AC-8FBB-3004-01481D0B6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3424" y="1003625"/>
            <a:ext cx="5370096" cy="13105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90D99F-5C63-5876-4389-0A73B71FC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34" y="4133847"/>
            <a:ext cx="4158243" cy="1471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7E4F51-FCA2-B077-A81D-C4819B284B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8431" y="5483252"/>
            <a:ext cx="5542911" cy="13105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515FCAA-780F-47E6-4DDA-D4305B85D67D}"/>
              </a:ext>
            </a:extLst>
          </p:cNvPr>
          <p:cNvSpPr txBox="1"/>
          <p:nvPr/>
        </p:nvSpPr>
        <p:spPr>
          <a:xfrm>
            <a:off x="98434" y="1244472"/>
            <a:ext cx="494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Today’s Headlines in America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73640D-FB79-1388-4A90-4A12059F04EB}"/>
              </a:ext>
            </a:extLst>
          </p:cNvPr>
          <p:cNvSpPr txBox="1"/>
          <p:nvPr/>
        </p:nvSpPr>
        <p:spPr>
          <a:xfrm>
            <a:off x="79423" y="407618"/>
            <a:ext cx="4947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Project Introduction</a:t>
            </a:r>
          </a:p>
        </p:txBody>
      </p:sp>
    </p:spTree>
    <p:extLst>
      <p:ext uri="{BB962C8B-B14F-4D97-AF65-F5344CB8AC3E}">
        <p14:creationId xmlns:p14="http://schemas.microsoft.com/office/powerpoint/2010/main" val="1435607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3832" y="1241289"/>
            <a:ext cx="7533430" cy="1476744"/>
          </a:xfrm>
        </p:spPr>
        <p:txBody>
          <a:bodyPr/>
          <a:lstStyle/>
          <a:p>
            <a:r>
              <a:rPr lang="en-US" sz="1800" dirty="0"/>
              <a:t>Draw insights from the Consumer Financial Protection Bureau’s 2016 Financial Well-being survey </a:t>
            </a:r>
          </a:p>
          <a:p>
            <a:r>
              <a:rPr lang="en-US" sz="1800" dirty="0"/>
              <a:t>To gain understanding on what behaviors, habits or factors influence a healthy or poor financial well-being</a:t>
            </a:r>
          </a:p>
          <a:p>
            <a:r>
              <a:rPr lang="en-US" sz="1800" dirty="0"/>
              <a:t>Understand what Financial Well-being is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08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Financial Well-Being?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2892123"/>
            <a:ext cx="6718300" cy="282916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+mj-lt"/>
              </a:rPr>
              <a:t>More specifically, an individual’s financial well-being corresponds to the extent to which the individual feels that he or she: </a:t>
            </a:r>
          </a:p>
          <a:p>
            <a:r>
              <a:rPr lang="en-US" sz="1800" dirty="0">
                <a:latin typeface="+mj-lt"/>
              </a:rPr>
              <a:t>(1) has control of day-to-day and month-to-month finances; </a:t>
            </a:r>
          </a:p>
          <a:p>
            <a:r>
              <a:rPr lang="en-US" sz="1800" dirty="0">
                <a:latin typeface="+mj-lt"/>
              </a:rPr>
              <a:t>(2) has the capacity to absorb a financial shock; </a:t>
            </a:r>
          </a:p>
          <a:p>
            <a:r>
              <a:rPr lang="en-US" sz="1800" dirty="0">
                <a:latin typeface="+mj-lt"/>
              </a:rPr>
              <a:t>(3) is on track to meet financial goals; and </a:t>
            </a:r>
          </a:p>
          <a:p>
            <a:r>
              <a:rPr lang="en-US" sz="1800" dirty="0">
                <a:latin typeface="+mj-lt"/>
              </a:rPr>
              <a:t>(4) has the freedom to make choices that allow enjoyment of life.</a:t>
            </a:r>
          </a:p>
          <a:p>
            <a:endParaRPr lang="en-US" sz="1800" dirty="0">
              <a:latin typeface="+mj-lt"/>
            </a:endParaRPr>
          </a:p>
          <a:p>
            <a:pPr marL="0" indent="0">
              <a:buNone/>
            </a:pPr>
            <a:endParaRPr lang="en-US" sz="18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96B62F-A560-B719-7A39-43899C75F037}"/>
              </a:ext>
            </a:extLst>
          </p:cNvPr>
          <p:cNvSpPr txBox="1"/>
          <p:nvPr/>
        </p:nvSpPr>
        <p:spPr>
          <a:xfrm>
            <a:off x="522215" y="1433380"/>
            <a:ext cx="713693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u="none" strike="noStrike" baseline="0" dirty="0">
                <a:solidFill>
                  <a:schemeClr val="bg1"/>
                </a:solidFill>
                <a:latin typeface="+mj-lt"/>
              </a:rPr>
              <a:t>Financial well-being </a:t>
            </a:r>
            <a:r>
              <a:rPr lang="en-US" sz="2000" b="0" i="1" u="none" strike="noStrike" baseline="0" dirty="0">
                <a:solidFill>
                  <a:schemeClr val="bg1"/>
                </a:solidFill>
                <a:latin typeface="+mj-lt"/>
              </a:rPr>
              <a:t>is a state of being wherein a person can fully meet current and ongoing financial obligations, can feel secure in their financial future and is able to make choices that allow them to enjoy life.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129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0AC3-82E2-EB6D-5F7E-657F0CD0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388DC-AE73-8E5A-A5CE-DDC66D46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446BB-E29F-2979-9EEB-FC43449351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>
                <a:latin typeface="+mj-lt"/>
              </a:rPr>
              <a:t>My Background</a:t>
            </a:r>
          </a:p>
          <a:p>
            <a:r>
              <a:rPr lang="en-US" sz="2000" dirty="0">
                <a:latin typeface="+mj-lt"/>
              </a:rPr>
              <a:t>Project Introduction</a:t>
            </a:r>
          </a:p>
          <a:p>
            <a:r>
              <a:rPr lang="en-US" sz="2800" b="1" u="sng" dirty="0">
                <a:latin typeface="+mj-lt"/>
              </a:rPr>
              <a:t>Methods Used</a:t>
            </a:r>
          </a:p>
          <a:p>
            <a:r>
              <a:rPr lang="en-US" sz="2000" dirty="0">
                <a:latin typeface="+mj-lt"/>
              </a:rPr>
              <a:t>Results</a:t>
            </a:r>
          </a:p>
          <a:p>
            <a:r>
              <a:rPr lang="en-US" sz="2000" dirty="0">
                <a:latin typeface="+mj-lt"/>
              </a:rPr>
              <a:t>Summary</a:t>
            </a:r>
          </a:p>
          <a:p>
            <a:r>
              <a:rPr lang="en-US" sz="2000" dirty="0">
                <a:latin typeface="+mj-lt"/>
              </a:rPr>
              <a:t>Conclusions</a:t>
            </a:r>
          </a:p>
          <a:p>
            <a:r>
              <a:rPr lang="en-US" sz="2000" dirty="0">
                <a:latin typeface="+mj-lt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71805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757914-1161-4661-9696-421FD6935CD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1739</TotalTime>
  <Words>1446</Words>
  <Application>Microsoft Office PowerPoint</Application>
  <PresentationFormat>Widescreen</PresentationFormat>
  <Paragraphs>238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Trade Gothic LT Pro</vt:lpstr>
      <vt:lpstr>Trebuchet MS</vt:lpstr>
      <vt:lpstr>Office Theme</vt:lpstr>
      <vt:lpstr>Are we set up for financial success?</vt:lpstr>
      <vt:lpstr>Agenda</vt:lpstr>
      <vt:lpstr>Agenda</vt:lpstr>
      <vt:lpstr>My Background</vt:lpstr>
      <vt:lpstr>Agenda</vt:lpstr>
      <vt:lpstr>PowerPoint Presentation</vt:lpstr>
      <vt:lpstr>Purpose</vt:lpstr>
      <vt:lpstr>What is Financial Well-Being?</vt:lpstr>
      <vt:lpstr>Agenda</vt:lpstr>
      <vt:lpstr>Data</vt:lpstr>
      <vt:lpstr>How is Financial Well-Being measured?</vt:lpstr>
      <vt:lpstr>How’s the Financial Well-being scores distributed?</vt:lpstr>
      <vt:lpstr>How’s the Financial skill scale scores distributed?</vt:lpstr>
      <vt:lpstr>Methods Used</vt:lpstr>
      <vt:lpstr>Agenda</vt:lpstr>
      <vt:lpstr>Results</vt:lpstr>
      <vt:lpstr>Q1. How does the Financial Skill score correlate to the Financial Wellness scale score?</vt:lpstr>
      <vt:lpstr>Q1 Cont…</vt:lpstr>
      <vt:lpstr>Q2. How does FS1_7 "I know how to make myself save" correlate to SAVINGSRANGES “how much money do you have in savings today”?</vt:lpstr>
      <vt:lpstr>Q3. How does PAREDUC Influence current income PPINCIMP?</vt:lpstr>
      <vt:lpstr>Q3 Cont… Independent Chi-Square Analysis – Crosstable</vt:lpstr>
      <vt:lpstr>Q3 Cont… Independent Chi-Square Analysis – Post Hocs</vt:lpstr>
      <vt:lpstr>Q4. Is there a difference in PPINCIMP based on whether the participant sets FINGOALS or not?</vt:lpstr>
      <vt:lpstr>Q5. How does the FWBscore compare between the top third and bottom third income brackets?</vt:lpstr>
      <vt:lpstr>PowerPoint Presentation</vt:lpstr>
      <vt:lpstr>Q6 Cont…</vt:lpstr>
      <vt:lpstr>PowerPoint Presentation</vt:lpstr>
      <vt:lpstr>Agenda</vt:lpstr>
      <vt:lpstr>Summary</vt:lpstr>
      <vt:lpstr>Agenda</vt:lpstr>
      <vt:lpstr>Conclusions</vt:lpstr>
      <vt:lpstr>Conclusions</vt:lpstr>
      <vt:lpstr>Agenda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Here</dc:title>
  <dc:creator>Lucien Fuertes</dc:creator>
  <cp:lastModifiedBy>Lucien Fuertes</cp:lastModifiedBy>
  <cp:revision>73</cp:revision>
  <dcterms:created xsi:type="dcterms:W3CDTF">2022-09-06T03:42:28Z</dcterms:created>
  <dcterms:modified xsi:type="dcterms:W3CDTF">2022-09-12T03:58:23Z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